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5" r:id="rId1"/>
  </p:sldMasterIdLst>
  <p:notesMasterIdLst>
    <p:notesMasterId r:id="rId35"/>
  </p:notesMasterIdLst>
  <p:sldIdLst>
    <p:sldId id="256" r:id="rId2"/>
    <p:sldId id="304" r:id="rId3"/>
    <p:sldId id="306" r:id="rId4"/>
    <p:sldId id="335" r:id="rId5"/>
    <p:sldId id="308" r:id="rId6"/>
    <p:sldId id="309" r:id="rId7"/>
    <p:sldId id="310" r:id="rId8"/>
    <p:sldId id="333" r:id="rId9"/>
    <p:sldId id="312" r:id="rId10"/>
    <p:sldId id="313" r:id="rId11"/>
    <p:sldId id="314" r:id="rId12"/>
    <p:sldId id="316" r:id="rId13"/>
    <p:sldId id="317" r:id="rId14"/>
    <p:sldId id="318" r:id="rId15"/>
    <p:sldId id="332" r:id="rId16"/>
    <p:sldId id="338" r:id="rId17"/>
    <p:sldId id="319" r:id="rId18"/>
    <p:sldId id="330" r:id="rId19"/>
    <p:sldId id="334" r:id="rId20"/>
    <p:sldId id="336" r:id="rId21"/>
    <p:sldId id="337" r:id="rId22"/>
    <p:sldId id="331" r:id="rId23"/>
    <p:sldId id="321" r:id="rId24"/>
    <p:sldId id="322" r:id="rId25"/>
    <p:sldId id="329" r:id="rId26"/>
    <p:sldId id="323" r:id="rId27"/>
    <p:sldId id="339" r:id="rId28"/>
    <p:sldId id="324" r:id="rId29"/>
    <p:sldId id="326" r:id="rId30"/>
    <p:sldId id="303" r:id="rId31"/>
    <p:sldId id="328" r:id="rId32"/>
    <p:sldId id="327" r:id="rId33"/>
    <p:sldId id="273" r:id="rId34"/>
  </p:sldIdLst>
  <p:sldSz cx="9144000" cy="6858000" type="screen4x3"/>
  <p:notesSz cx="6858000" cy="9144000"/>
  <p:defaultTextStyle>
    <a:defPPr>
      <a:defRPr lang="el-GR"/>
    </a:defPPr>
    <a:lvl1pPr algn="l" rtl="0" fontAlgn="base">
      <a:spcBef>
        <a:spcPct val="0"/>
      </a:spcBef>
      <a:spcAft>
        <a:spcPct val="0"/>
      </a:spcAft>
      <a:defRPr sz="2000" kern="1200">
        <a:solidFill>
          <a:schemeClr val="tx1"/>
        </a:solidFill>
        <a:latin typeface="Tahoma" pitchFamily="34" charset="0"/>
        <a:ea typeface="+mn-ea"/>
        <a:cs typeface="+mn-cs"/>
      </a:defRPr>
    </a:lvl1pPr>
    <a:lvl2pPr marL="457200" algn="l" rtl="0" fontAlgn="base">
      <a:spcBef>
        <a:spcPct val="0"/>
      </a:spcBef>
      <a:spcAft>
        <a:spcPct val="0"/>
      </a:spcAft>
      <a:defRPr sz="2000" kern="1200">
        <a:solidFill>
          <a:schemeClr val="tx1"/>
        </a:solidFill>
        <a:latin typeface="Tahoma" pitchFamily="34" charset="0"/>
        <a:ea typeface="+mn-ea"/>
        <a:cs typeface="+mn-cs"/>
      </a:defRPr>
    </a:lvl2pPr>
    <a:lvl3pPr marL="914400" algn="l" rtl="0" fontAlgn="base">
      <a:spcBef>
        <a:spcPct val="0"/>
      </a:spcBef>
      <a:spcAft>
        <a:spcPct val="0"/>
      </a:spcAft>
      <a:defRPr sz="2000" kern="1200">
        <a:solidFill>
          <a:schemeClr val="tx1"/>
        </a:solidFill>
        <a:latin typeface="Tahoma" pitchFamily="34" charset="0"/>
        <a:ea typeface="+mn-ea"/>
        <a:cs typeface="+mn-cs"/>
      </a:defRPr>
    </a:lvl3pPr>
    <a:lvl4pPr marL="1371600" algn="l" rtl="0" fontAlgn="base">
      <a:spcBef>
        <a:spcPct val="0"/>
      </a:spcBef>
      <a:spcAft>
        <a:spcPct val="0"/>
      </a:spcAft>
      <a:defRPr sz="2000" kern="1200">
        <a:solidFill>
          <a:schemeClr val="tx1"/>
        </a:solidFill>
        <a:latin typeface="Tahoma" pitchFamily="34" charset="0"/>
        <a:ea typeface="+mn-ea"/>
        <a:cs typeface="+mn-cs"/>
      </a:defRPr>
    </a:lvl4pPr>
    <a:lvl5pPr marL="1828800" algn="l" rtl="0" fontAlgn="base">
      <a:spcBef>
        <a:spcPct val="0"/>
      </a:spcBef>
      <a:spcAft>
        <a:spcPct val="0"/>
      </a:spcAft>
      <a:defRPr sz="2000" kern="1200">
        <a:solidFill>
          <a:schemeClr val="tx1"/>
        </a:solidFill>
        <a:latin typeface="Tahoma" pitchFamily="34" charset="0"/>
        <a:ea typeface="+mn-ea"/>
        <a:cs typeface="+mn-cs"/>
      </a:defRPr>
    </a:lvl5pPr>
    <a:lvl6pPr marL="2286000" algn="l" defTabSz="914400" rtl="0" eaLnBrk="1" latinLnBrk="0" hangingPunct="1">
      <a:defRPr sz="2000" kern="1200">
        <a:solidFill>
          <a:schemeClr val="tx1"/>
        </a:solidFill>
        <a:latin typeface="Tahoma" pitchFamily="34" charset="0"/>
        <a:ea typeface="+mn-ea"/>
        <a:cs typeface="+mn-cs"/>
      </a:defRPr>
    </a:lvl6pPr>
    <a:lvl7pPr marL="2743200" algn="l" defTabSz="914400" rtl="0" eaLnBrk="1" latinLnBrk="0" hangingPunct="1">
      <a:defRPr sz="2000" kern="1200">
        <a:solidFill>
          <a:schemeClr val="tx1"/>
        </a:solidFill>
        <a:latin typeface="Tahoma" pitchFamily="34" charset="0"/>
        <a:ea typeface="+mn-ea"/>
        <a:cs typeface="+mn-cs"/>
      </a:defRPr>
    </a:lvl7pPr>
    <a:lvl8pPr marL="3200400" algn="l" defTabSz="914400" rtl="0" eaLnBrk="1" latinLnBrk="0" hangingPunct="1">
      <a:defRPr sz="2000" kern="1200">
        <a:solidFill>
          <a:schemeClr val="tx1"/>
        </a:solidFill>
        <a:latin typeface="Tahoma" pitchFamily="34" charset="0"/>
        <a:ea typeface="+mn-ea"/>
        <a:cs typeface="+mn-cs"/>
      </a:defRPr>
    </a:lvl8pPr>
    <a:lvl9pPr marL="3657600" algn="l" defTabSz="914400" rtl="0" eaLnBrk="1" latinLnBrk="0" hangingPunct="1">
      <a:defRPr sz="20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00"/>
    <a:srgbClr val="0000FF"/>
    <a:srgbClr val="003296"/>
    <a:srgbClr val="B482DA"/>
    <a:srgbClr val="FFFF00"/>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13" autoAdjust="0"/>
  </p:normalViewPr>
  <p:slideViewPr>
    <p:cSldViewPr>
      <p:cViewPr varScale="1">
        <p:scale>
          <a:sx n="106" d="100"/>
          <a:sy n="106" d="100"/>
        </p:scale>
        <p:origin x="127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l-GR" altLang="el-GR"/>
          </a:p>
        </p:txBody>
      </p:sp>
      <p:sp>
        <p:nvSpPr>
          <p:cNvPr id="57347"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l-GR" altLang="el-GR"/>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l-GR" altLang="el-GR" noProof="0"/>
              <a:t>Click to edit Master text styles</a:t>
            </a:r>
          </a:p>
          <a:p>
            <a:pPr lvl="1"/>
            <a:r>
              <a:rPr lang="el-GR" altLang="el-GR" noProof="0"/>
              <a:t>Second level</a:t>
            </a:r>
          </a:p>
          <a:p>
            <a:pPr lvl="2"/>
            <a:r>
              <a:rPr lang="el-GR" altLang="el-GR" noProof="0"/>
              <a:t>Third level</a:t>
            </a:r>
          </a:p>
          <a:p>
            <a:pPr lvl="3"/>
            <a:r>
              <a:rPr lang="el-GR" altLang="el-GR" noProof="0"/>
              <a:t>Fourth level</a:t>
            </a:r>
          </a:p>
          <a:p>
            <a:pPr lvl="4"/>
            <a:r>
              <a:rPr lang="el-GR" altLang="el-GR" noProof="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l-GR" altLang="el-GR"/>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9D92F88-1C77-470A-BD9D-A90BDFE70FB3}" type="slidenum">
              <a:rPr lang="el-GR" altLang="el-GR"/>
              <a:pPr>
                <a:defRPr/>
              </a:pPr>
              <a:t>‹#›</a:t>
            </a:fld>
            <a:endParaRPr lang="el-GR" altLang="el-GR"/>
          </a:p>
        </p:txBody>
      </p:sp>
    </p:spTree>
    <p:extLst>
      <p:ext uri="{BB962C8B-B14F-4D97-AF65-F5344CB8AC3E}">
        <p14:creationId xmlns:p14="http://schemas.microsoft.com/office/powerpoint/2010/main" val="96769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D92F88-1C77-470A-BD9D-A90BDFE70FB3}" type="slidenum">
              <a:rPr lang="el-GR" altLang="el-GR" smtClean="0"/>
              <a:pPr>
                <a:defRPr/>
              </a:pPr>
              <a:t>1</a:t>
            </a:fld>
            <a:endParaRPr lang="el-GR" altLang="el-GR"/>
          </a:p>
        </p:txBody>
      </p:sp>
    </p:spTree>
    <p:extLst>
      <p:ext uri="{BB962C8B-B14F-4D97-AF65-F5344CB8AC3E}">
        <p14:creationId xmlns:p14="http://schemas.microsoft.com/office/powerpoint/2010/main" val="4276378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D92F88-1C77-470A-BD9D-A90BDFE70FB3}" type="slidenum">
              <a:rPr lang="el-GR" altLang="el-GR" smtClean="0"/>
              <a:pPr>
                <a:defRPr/>
              </a:pPr>
              <a:t>11</a:t>
            </a:fld>
            <a:endParaRPr lang="el-GR" altLang="el-GR"/>
          </a:p>
        </p:txBody>
      </p:sp>
    </p:spTree>
    <p:extLst>
      <p:ext uri="{BB962C8B-B14F-4D97-AF65-F5344CB8AC3E}">
        <p14:creationId xmlns:p14="http://schemas.microsoft.com/office/powerpoint/2010/main" val="258591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Καταγραφή υφιστάμενης φυσικής, τεχνικής, </a:t>
            </a:r>
            <a:r>
              <a:rPr lang="el-GR" dirty="0" err="1"/>
              <a:t>κοινωνικο</a:t>
            </a:r>
            <a:r>
              <a:rPr lang="el-GR" dirty="0"/>
              <a:t>-οικονομικής και περιβαλλοντικής</a:t>
            </a:r>
            <a:r>
              <a:rPr lang="el-GR" baseline="0" dirty="0"/>
              <a:t> κατάστασης παράκτιας ζώνης για την αξιολόγηση της τρωτότητας και την ανάδειξη προτεινόμενων λύσεων αντιμετώπισης προβλημάτων και αναβάθμισης των περιοχών στο ευρύτερο πλαίσιο της εφαρμογής πρακτικών Ολοκληρωμένης Διαχείρισης της Παράκτιας Ζώνης</a:t>
            </a:r>
            <a:endParaRPr lang="en-US" dirty="0"/>
          </a:p>
        </p:txBody>
      </p:sp>
      <p:sp>
        <p:nvSpPr>
          <p:cNvPr id="4" name="Slide Number Placeholder 3"/>
          <p:cNvSpPr>
            <a:spLocks noGrp="1"/>
          </p:cNvSpPr>
          <p:nvPr>
            <p:ph type="sldNum" sz="quarter" idx="10"/>
          </p:nvPr>
        </p:nvSpPr>
        <p:spPr/>
        <p:txBody>
          <a:bodyPr/>
          <a:lstStyle/>
          <a:p>
            <a:pPr>
              <a:defRPr/>
            </a:pPr>
            <a:fld id="{99D92F88-1C77-470A-BD9D-A90BDFE70FB3}" type="slidenum">
              <a:rPr lang="el-GR" altLang="el-GR" smtClean="0"/>
              <a:pPr>
                <a:defRPr/>
              </a:pPr>
              <a:t>19</a:t>
            </a:fld>
            <a:endParaRPr lang="el-GR" altLang="el-GR"/>
          </a:p>
        </p:txBody>
      </p:sp>
    </p:spTree>
    <p:extLst>
      <p:ext uri="{BB962C8B-B14F-4D97-AF65-F5344CB8AC3E}">
        <p14:creationId xmlns:p14="http://schemas.microsoft.com/office/powerpoint/2010/main" val="368128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9D92F88-1C77-470A-BD9D-A90BDFE70FB3}" type="slidenum">
              <a:rPr lang="el-GR" altLang="el-GR" smtClean="0"/>
              <a:pPr>
                <a:defRPr/>
              </a:pPr>
              <a:t>20</a:t>
            </a:fld>
            <a:endParaRPr lang="el-GR" altLang="el-GR"/>
          </a:p>
        </p:txBody>
      </p:sp>
    </p:spTree>
    <p:extLst>
      <p:ext uri="{BB962C8B-B14F-4D97-AF65-F5344CB8AC3E}">
        <p14:creationId xmlns:p14="http://schemas.microsoft.com/office/powerpoint/2010/main" val="70402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Εφαρμογή μεθόδων</a:t>
            </a:r>
            <a:r>
              <a:rPr lang="el-GR" baseline="0" dirty="0"/>
              <a:t> </a:t>
            </a:r>
            <a:r>
              <a:rPr lang="el-GR" baseline="0" dirty="0" err="1"/>
              <a:t>τηλεπισκόπησης</a:t>
            </a:r>
            <a:r>
              <a:rPr lang="el-GR" baseline="0" dirty="0"/>
              <a:t> με χρήση </a:t>
            </a:r>
            <a:r>
              <a:rPr lang="en-US" baseline="0" dirty="0"/>
              <a:t>drone </a:t>
            </a:r>
            <a:r>
              <a:rPr lang="el-GR" baseline="0" dirty="0"/>
              <a:t>για την καταγραφή, αποτύπωση και παρακολούθηση της υφιστάμενης κατάστασης των λιμενικών έργων</a:t>
            </a:r>
            <a:endParaRPr lang="en-US" dirty="0"/>
          </a:p>
        </p:txBody>
      </p:sp>
      <p:sp>
        <p:nvSpPr>
          <p:cNvPr id="4" name="Slide Number Placeholder 3"/>
          <p:cNvSpPr>
            <a:spLocks noGrp="1"/>
          </p:cNvSpPr>
          <p:nvPr>
            <p:ph type="sldNum" sz="quarter" idx="10"/>
          </p:nvPr>
        </p:nvSpPr>
        <p:spPr/>
        <p:txBody>
          <a:bodyPr/>
          <a:lstStyle/>
          <a:p>
            <a:pPr>
              <a:defRPr/>
            </a:pPr>
            <a:fld id="{99D92F88-1C77-470A-BD9D-A90BDFE70FB3}" type="slidenum">
              <a:rPr lang="el-GR" altLang="el-GR" smtClean="0"/>
              <a:pPr>
                <a:defRPr/>
              </a:pPr>
              <a:t>22</a:t>
            </a:fld>
            <a:endParaRPr lang="el-GR" altLang="el-GR"/>
          </a:p>
        </p:txBody>
      </p:sp>
    </p:spTree>
    <p:extLst>
      <p:ext uri="{BB962C8B-B14F-4D97-AF65-F5344CB8AC3E}">
        <p14:creationId xmlns:p14="http://schemas.microsoft.com/office/powerpoint/2010/main" val="401860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Από μηχανική μάθηση και δορυφορικά, μέχρι ψηφιακά δίδυμα υποδομών και «σοβαρά παιχνίδια» </a:t>
            </a:r>
            <a:endParaRPr lang="en-US" dirty="0"/>
          </a:p>
        </p:txBody>
      </p:sp>
      <p:sp>
        <p:nvSpPr>
          <p:cNvPr id="4" name="Slide Number Placeholder 3"/>
          <p:cNvSpPr>
            <a:spLocks noGrp="1"/>
          </p:cNvSpPr>
          <p:nvPr>
            <p:ph type="sldNum" sz="quarter" idx="5"/>
          </p:nvPr>
        </p:nvSpPr>
        <p:spPr/>
        <p:txBody>
          <a:bodyPr/>
          <a:lstStyle/>
          <a:p>
            <a:pPr>
              <a:defRPr/>
            </a:pPr>
            <a:fld id="{99D92F88-1C77-470A-BD9D-A90BDFE70FB3}" type="slidenum">
              <a:rPr lang="el-GR" altLang="el-GR" smtClean="0"/>
              <a:pPr>
                <a:defRPr/>
              </a:pPr>
              <a:t>25</a:t>
            </a:fld>
            <a:endParaRPr lang="el-GR" altLang="el-GR"/>
          </a:p>
        </p:txBody>
      </p:sp>
    </p:spTree>
    <p:extLst>
      <p:ext uri="{BB962C8B-B14F-4D97-AF65-F5344CB8AC3E}">
        <p14:creationId xmlns:p14="http://schemas.microsoft.com/office/powerpoint/2010/main" val="251034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a:p>
        </p:txBody>
      </p:sp>
      <p:sp>
        <p:nvSpPr>
          <p:cNvPr id="4" name="3 - Θέση αριθμού διαφάνειας"/>
          <p:cNvSpPr>
            <a:spLocks noGrp="1"/>
          </p:cNvSpPr>
          <p:nvPr>
            <p:ph type="sldNum" sz="quarter" idx="10"/>
          </p:nvPr>
        </p:nvSpPr>
        <p:spPr/>
        <p:txBody>
          <a:bodyPr/>
          <a:lstStyle/>
          <a:p>
            <a:pPr>
              <a:defRPr/>
            </a:pPr>
            <a:fld id="{99D92F88-1C77-470A-BD9D-A90BDFE70FB3}" type="slidenum">
              <a:rPr lang="el-GR" altLang="el-GR" smtClean="0"/>
              <a:pPr>
                <a:defRPr/>
              </a:pPr>
              <a:t>32</a:t>
            </a:fld>
            <a:endParaRPr lang="el-GR" altLang="el-GR"/>
          </a:p>
        </p:txBody>
      </p:sp>
    </p:spTree>
    <p:extLst>
      <p:ext uri="{BB962C8B-B14F-4D97-AF65-F5344CB8AC3E}">
        <p14:creationId xmlns:p14="http://schemas.microsoft.com/office/powerpoint/2010/main" val="2574406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a:t>Στυλ κύριου τίτλου</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Στυλ κύριου υπότιτλου</a:t>
            </a:r>
            <a:endParaRPr kumimoji="0" lang="en-US"/>
          </a:p>
        </p:txBody>
      </p:sp>
      <p:sp>
        <p:nvSpPr>
          <p:cNvPr id="30" name="Date Placeholder 29"/>
          <p:cNvSpPr>
            <a:spLocks noGrp="1"/>
          </p:cNvSpPr>
          <p:nvPr>
            <p:ph type="dt" sz="half" idx="10"/>
          </p:nvPr>
        </p:nvSpPr>
        <p:spPr/>
        <p:txBody>
          <a:bodyPr/>
          <a:lstStyle/>
          <a:p>
            <a:pPr>
              <a:defRPr/>
            </a:pPr>
            <a:fld id="{47953A15-9F51-4D2B-884A-88C35E3CD5A4}" type="datetime1">
              <a:rPr lang="en-US" altLang="el-GR" smtClean="0"/>
              <a:t>5/12/2023</a:t>
            </a:fld>
            <a:endParaRPr lang="el-GR" altLang="el-GR"/>
          </a:p>
        </p:txBody>
      </p:sp>
      <p:sp>
        <p:nvSpPr>
          <p:cNvPr id="19" name="Footer Placeholder 18"/>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27" name="Slide Number Placeholder 26"/>
          <p:cNvSpPr>
            <a:spLocks noGrp="1"/>
          </p:cNvSpPr>
          <p:nvPr>
            <p:ph type="sldNum" sz="quarter" idx="12"/>
          </p:nvPr>
        </p:nvSpPr>
        <p:spPr/>
        <p:txBody>
          <a:bodyPr/>
          <a:lstStyle/>
          <a:p>
            <a:pPr>
              <a:defRPr/>
            </a:pPr>
            <a:fld id="{F916F488-2641-4A4F-B624-A1B0A2A138BB}" type="slidenum">
              <a:rPr lang="el-GR" altLang="el-GR" smtClean="0"/>
              <a:pPr>
                <a:defRPr/>
              </a:pPr>
              <a:t>‹#›</a:t>
            </a:fld>
            <a:endParaRPr lang="el-GR" alt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Στυλ κύριου τίτλου</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Date Placeholder 3"/>
          <p:cNvSpPr>
            <a:spLocks noGrp="1"/>
          </p:cNvSpPr>
          <p:nvPr>
            <p:ph type="dt" sz="half" idx="10"/>
          </p:nvPr>
        </p:nvSpPr>
        <p:spPr/>
        <p:txBody>
          <a:bodyPr/>
          <a:lstStyle/>
          <a:p>
            <a:pPr eaLnBrk="1" latinLnBrk="0" hangingPunct="1"/>
            <a:fld id="{F99DC715-DD4F-495E-A3DD-BA9C6373AE94}" type="datetime1">
              <a:rPr lang="en-US" smtClean="0"/>
              <a:t>5/12/2023</a:t>
            </a:fld>
            <a:endParaRPr lang="en-US"/>
          </a:p>
        </p:txBody>
      </p:sp>
      <p:sp>
        <p:nvSpPr>
          <p:cNvPr id="5" name="Footer Placeholder 4"/>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6" name="Slide Number Placeholder 5"/>
          <p:cNvSpPr>
            <a:spLocks noGrp="1"/>
          </p:cNvSpPr>
          <p:nvPr>
            <p:ph type="sldNum" sz="quarter" idx="12"/>
          </p:nvPr>
        </p:nvSpPr>
        <p:spPr/>
        <p:txBody>
          <a:bodyPr/>
          <a:lstStyle/>
          <a:p>
            <a:pPr>
              <a:defRPr/>
            </a:pPr>
            <a:fld id="{60777556-AAB9-43CA-8A7E-7BFEF90A4EFC}" type="slidenum">
              <a:rPr lang="el-GR" altLang="el-GR" smtClean="0"/>
              <a:pPr>
                <a:defRPr/>
              </a:pPr>
              <a:t>‹#›</a:t>
            </a:fld>
            <a:endParaRPr lang="el-GR" alt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l-GR"/>
              <a:t>Στυλ κύριου τίτλου</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Date Placeholder 3"/>
          <p:cNvSpPr>
            <a:spLocks noGrp="1"/>
          </p:cNvSpPr>
          <p:nvPr>
            <p:ph type="dt" sz="half" idx="10"/>
          </p:nvPr>
        </p:nvSpPr>
        <p:spPr/>
        <p:txBody>
          <a:bodyPr/>
          <a:lstStyle/>
          <a:p>
            <a:pPr eaLnBrk="1" latinLnBrk="0" hangingPunct="1"/>
            <a:fld id="{193757CB-F675-4923-A573-A32DDC3E4D0F}" type="datetime1">
              <a:rPr lang="en-US" smtClean="0"/>
              <a:t>5/12/2023</a:t>
            </a:fld>
            <a:endParaRPr lang="en-US"/>
          </a:p>
        </p:txBody>
      </p:sp>
      <p:sp>
        <p:nvSpPr>
          <p:cNvPr id="5" name="Footer Placeholder 4"/>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6" name="Slide Number Placeholder 5"/>
          <p:cNvSpPr>
            <a:spLocks noGrp="1"/>
          </p:cNvSpPr>
          <p:nvPr>
            <p:ph type="sldNum" sz="quarter" idx="12"/>
          </p:nvPr>
        </p:nvSpPr>
        <p:spPr/>
        <p:txBody>
          <a:bodyPr/>
          <a:lstStyle/>
          <a:p>
            <a:pPr>
              <a:defRPr/>
            </a:pPr>
            <a:fld id="{E9BC4B73-8E3A-4B95-A50F-595E6CE637E5}" type="slidenum">
              <a:rPr lang="el-GR" altLang="el-GR" smtClean="0"/>
              <a:pPr>
                <a:defRPr/>
              </a:pPr>
              <a:t>‹#›</a:t>
            </a:fld>
            <a:endParaRPr lang="el-GR" alt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Στυλ κύριου τίτλου</a:t>
            </a:r>
            <a:endParaRPr kumimoji="0" lang="en-US"/>
          </a:p>
        </p:txBody>
      </p:sp>
      <p:sp>
        <p:nvSpPr>
          <p:cNvPr id="3" name="Content Placeholder 2"/>
          <p:cNvSpPr>
            <a:spLocks noGrp="1"/>
          </p:cNvSpPr>
          <p:nvPr>
            <p:ph idx="1"/>
          </p:nvPr>
        </p:nvSpPr>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Date Placeholder 3"/>
          <p:cNvSpPr>
            <a:spLocks noGrp="1"/>
          </p:cNvSpPr>
          <p:nvPr>
            <p:ph type="dt" sz="half" idx="10"/>
          </p:nvPr>
        </p:nvSpPr>
        <p:spPr/>
        <p:txBody>
          <a:bodyPr/>
          <a:lstStyle/>
          <a:p>
            <a:pPr eaLnBrk="1" latinLnBrk="0" hangingPunct="1"/>
            <a:fld id="{FEDB3B23-36A8-4F1F-A237-8BA43FB7BE32}" type="datetime1">
              <a:rPr lang="en-US" smtClean="0"/>
              <a:t>5/12/2023</a:t>
            </a:fld>
            <a:endParaRPr lang="en-US"/>
          </a:p>
        </p:txBody>
      </p:sp>
      <p:sp>
        <p:nvSpPr>
          <p:cNvPr id="5" name="Footer Placeholder 4"/>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6" name="Slide Number Placeholder 5"/>
          <p:cNvSpPr>
            <a:spLocks noGrp="1"/>
          </p:cNvSpPr>
          <p:nvPr>
            <p:ph type="sldNum" sz="quarter" idx="12"/>
          </p:nvPr>
        </p:nvSpPr>
        <p:spPr/>
        <p:txBody>
          <a:bodyPr/>
          <a:lstStyle/>
          <a:p>
            <a:pPr>
              <a:defRPr/>
            </a:pPr>
            <a:fld id="{E522DE97-BCEF-4E88-8972-0A7196093BD3}" type="slidenum">
              <a:rPr lang="el-GR" altLang="el-GR" smtClean="0"/>
              <a:pPr>
                <a:defRPr/>
              </a:pPr>
              <a:t>‹#›</a:t>
            </a:fld>
            <a:endParaRPr lang="el-GR" alt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a:t>Στυλ κύριου τίτλου</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Στυλ υποδείγματος κειμένου</a:t>
            </a:r>
          </a:p>
        </p:txBody>
      </p:sp>
      <p:sp>
        <p:nvSpPr>
          <p:cNvPr id="4" name="Date Placeholder 3"/>
          <p:cNvSpPr>
            <a:spLocks noGrp="1"/>
          </p:cNvSpPr>
          <p:nvPr>
            <p:ph type="dt" sz="half" idx="10"/>
          </p:nvPr>
        </p:nvSpPr>
        <p:spPr/>
        <p:txBody>
          <a:bodyPr/>
          <a:lstStyle/>
          <a:p>
            <a:pPr eaLnBrk="1" latinLnBrk="0" hangingPunct="1"/>
            <a:fld id="{5F5383B8-835C-4C96-BA62-30B8DC9C9E99}" type="datetime1">
              <a:rPr lang="en-US" smtClean="0"/>
              <a:t>5/12/2023</a:t>
            </a:fld>
            <a:endParaRPr lang="en-US"/>
          </a:p>
        </p:txBody>
      </p:sp>
      <p:sp>
        <p:nvSpPr>
          <p:cNvPr id="5" name="Footer Placeholder 4"/>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6" name="Slide Number Placeholder 5"/>
          <p:cNvSpPr>
            <a:spLocks noGrp="1"/>
          </p:cNvSpPr>
          <p:nvPr>
            <p:ph type="sldNum" sz="quarter" idx="12"/>
          </p:nvPr>
        </p:nvSpPr>
        <p:spPr/>
        <p:txBody>
          <a:bodyPr/>
          <a:lstStyle/>
          <a:p>
            <a:pPr>
              <a:defRPr/>
            </a:pPr>
            <a:fld id="{A0F3E93E-998C-440C-9E93-F44EEB0339D2}" type="slidenum">
              <a:rPr lang="el-GR" altLang="el-GR" smtClean="0"/>
              <a:pPr>
                <a:defRPr/>
              </a:pPr>
              <a:t>‹#›</a:t>
            </a:fld>
            <a:endParaRPr lang="el-GR" alt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l-GR"/>
              <a:t>Στυλ κύριου τίτλου</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Date Placeholder 4"/>
          <p:cNvSpPr>
            <a:spLocks noGrp="1"/>
          </p:cNvSpPr>
          <p:nvPr>
            <p:ph type="dt" sz="half" idx="10"/>
          </p:nvPr>
        </p:nvSpPr>
        <p:spPr/>
        <p:txBody>
          <a:bodyPr/>
          <a:lstStyle/>
          <a:p>
            <a:pPr eaLnBrk="1" latinLnBrk="0" hangingPunct="1"/>
            <a:fld id="{67B128BD-A363-45A7-A939-A40B48984BED}" type="datetime1">
              <a:rPr lang="en-US" smtClean="0"/>
              <a:t>5/12/2023</a:t>
            </a:fld>
            <a:endParaRPr lang="en-US"/>
          </a:p>
        </p:txBody>
      </p:sp>
      <p:sp>
        <p:nvSpPr>
          <p:cNvPr id="6" name="Footer Placeholder 5"/>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7" name="Slide Number Placeholder 6"/>
          <p:cNvSpPr>
            <a:spLocks noGrp="1"/>
          </p:cNvSpPr>
          <p:nvPr>
            <p:ph type="sldNum" sz="quarter" idx="12"/>
          </p:nvPr>
        </p:nvSpPr>
        <p:spPr/>
        <p:txBody>
          <a:bodyPr/>
          <a:lstStyle/>
          <a:p>
            <a:pPr>
              <a:defRPr/>
            </a:pPr>
            <a:fld id="{FE5F83ED-9A65-4610-97D6-DCBFD71319C7}" type="slidenum">
              <a:rPr lang="el-GR" altLang="el-GR" smtClean="0"/>
              <a:pPr>
                <a:defRPr/>
              </a:pPr>
              <a:t>‹#›</a:t>
            </a:fld>
            <a:endParaRPr lang="el-GR" alt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l-GR"/>
              <a:t>Στυλ κύριου τίτλου</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Στυλ υποδείγματος κειμένου</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Στυλ υποδείγματος κειμένου</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Date Placeholder 6"/>
          <p:cNvSpPr>
            <a:spLocks noGrp="1"/>
          </p:cNvSpPr>
          <p:nvPr>
            <p:ph type="dt" sz="half" idx="10"/>
          </p:nvPr>
        </p:nvSpPr>
        <p:spPr/>
        <p:txBody>
          <a:bodyPr/>
          <a:lstStyle/>
          <a:p>
            <a:pPr eaLnBrk="1" latinLnBrk="0" hangingPunct="1"/>
            <a:fld id="{3F226C24-DFB8-47C9-A37F-1F94B5A2C3CA}" type="datetime1">
              <a:rPr lang="en-US" smtClean="0"/>
              <a:t>5/12/2023</a:t>
            </a:fld>
            <a:endParaRPr lang="en-US"/>
          </a:p>
        </p:txBody>
      </p:sp>
      <p:sp>
        <p:nvSpPr>
          <p:cNvPr id="8" name="Footer Placeholder 7"/>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9" name="Slide Number Placeholder 8"/>
          <p:cNvSpPr>
            <a:spLocks noGrp="1"/>
          </p:cNvSpPr>
          <p:nvPr>
            <p:ph type="sldNum" sz="quarter" idx="12"/>
          </p:nvPr>
        </p:nvSpPr>
        <p:spPr/>
        <p:txBody>
          <a:bodyPr/>
          <a:lstStyle/>
          <a:p>
            <a:pPr>
              <a:defRPr/>
            </a:pPr>
            <a:fld id="{79326B53-F918-47F8-B051-558B9FA00F69}" type="slidenum">
              <a:rPr lang="el-GR" altLang="el-GR" smtClean="0"/>
              <a:pPr>
                <a:defRPr/>
              </a:pPr>
              <a:t>‹#›</a:t>
            </a:fld>
            <a:endParaRPr lang="el-GR" alt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a:t>Στυλ κύριου τίτλου</a:t>
            </a:r>
            <a:endParaRPr kumimoji="0" lang="en-US"/>
          </a:p>
        </p:txBody>
      </p:sp>
      <p:sp>
        <p:nvSpPr>
          <p:cNvPr id="3" name="Date Placeholder 2"/>
          <p:cNvSpPr>
            <a:spLocks noGrp="1"/>
          </p:cNvSpPr>
          <p:nvPr>
            <p:ph type="dt" sz="half" idx="10"/>
          </p:nvPr>
        </p:nvSpPr>
        <p:spPr/>
        <p:txBody>
          <a:bodyPr/>
          <a:lstStyle/>
          <a:p>
            <a:pPr eaLnBrk="1" latinLnBrk="0" hangingPunct="1"/>
            <a:fld id="{79D2B6F8-2023-49F8-9032-9831DC3301BA}" type="datetime1">
              <a:rPr lang="en-US" smtClean="0"/>
              <a:t>5/12/2023</a:t>
            </a:fld>
            <a:endParaRPr lang="en-US"/>
          </a:p>
        </p:txBody>
      </p:sp>
      <p:sp>
        <p:nvSpPr>
          <p:cNvPr id="4" name="Footer Placeholder 3"/>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5" name="Slide Number Placeholder 4"/>
          <p:cNvSpPr>
            <a:spLocks noGrp="1"/>
          </p:cNvSpPr>
          <p:nvPr>
            <p:ph type="sldNum" sz="quarter" idx="12"/>
          </p:nvPr>
        </p:nvSpPr>
        <p:spPr/>
        <p:txBody>
          <a:bodyPr/>
          <a:lstStyle/>
          <a:p>
            <a:pPr>
              <a:defRPr/>
            </a:pPr>
            <a:fld id="{1255E05E-034E-4BC5-8C5A-EE6138FCADF6}" type="slidenum">
              <a:rPr lang="el-GR" altLang="el-GR" smtClean="0"/>
              <a:pPr>
                <a:defRPr/>
              </a:pPr>
              <a:t>‹#›</a:t>
            </a:fld>
            <a:endParaRPr lang="el-GR" alt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993EEC53-F9E0-4E96-B42D-ED6AB799FF2E}" type="datetime1">
              <a:rPr lang="en-US" smtClean="0"/>
              <a:t>5/12/2023</a:t>
            </a:fld>
            <a:endParaRPr lang="en-US"/>
          </a:p>
        </p:txBody>
      </p:sp>
      <p:sp>
        <p:nvSpPr>
          <p:cNvPr id="3" name="Footer Placeholder 2"/>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4" name="Slide Number Placeholder 3"/>
          <p:cNvSpPr>
            <a:spLocks noGrp="1"/>
          </p:cNvSpPr>
          <p:nvPr>
            <p:ph type="sldNum" sz="quarter" idx="12"/>
          </p:nvPr>
        </p:nvSpPr>
        <p:spPr/>
        <p:txBody>
          <a:bodyPr/>
          <a:lstStyle/>
          <a:p>
            <a:pPr>
              <a:defRPr/>
            </a:pPr>
            <a:fld id="{CE9B0ECC-EC62-44F7-ABBF-083BC9BC0C47}" type="slidenum">
              <a:rPr lang="el-GR" altLang="el-GR" smtClean="0"/>
              <a:pPr>
                <a:defRPr/>
              </a:pPr>
              <a:t>‹#›</a:t>
            </a:fld>
            <a:endParaRPr lang="el-GR" alt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a:t>Στυλ κύριου τίτλου</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a:t>Στυλ υποδείγματος κειμένου</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Date Placeholder 4"/>
          <p:cNvSpPr>
            <a:spLocks noGrp="1"/>
          </p:cNvSpPr>
          <p:nvPr>
            <p:ph type="dt" sz="half" idx="10"/>
          </p:nvPr>
        </p:nvSpPr>
        <p:spPr/>
        <p:txBody>
          <a:bodyPr/>
          <a:lstStyle/>
          <a:p>
            <a:pPr eaLnBrk="1" latinLnBrk="0" hangingPunct="1"/>
            <a:fld id="{9E9F4018-6A1A-4B61-8466-2DFBBA9F0FB2}" type="datetime1">
              <a:rPr lang="en-US" smtClean="0"/>
              <a:t>5/12/2023</a:t>
            </a:fld>
            <a:endParaRPr lang="en-US"/>
          </a:p>
        </p:txBody>
      </p:sp>
      <p:sp>
        <p:nvSpPr>
          <p:cNvPr id="6" name="Footer Placeholder 5"/>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7" name="Slide Number Placeholder 6"/>
          <p:cNvSpPr>
            <a:spLocks noGrp="1"/>
          </p:cNvSpPr>
          <p:nvPr>
            <p:ph type="sldNum" sz="quarter" idx="12"/>
          </p:nvPr>
        </p:nvSpPr>
        <p:spPr/>
        <p:txBody>
          <a:bodyPr/>
          <a:lstStyle/>
          <a:p>
            <a:pPr>
              <a:defRPr/>
            </a:pPr>
            <a:fld id="{90AFB39A-2249-4B36-938C-8ACF67BBED07}" type="slidenum">
              <a:rPr lang="el-GR" altLang="el-GR" smtClean="0"/>
              <a:pPr>
                <a:defRPr/>
              </a:pPr>
              <a:t>‹#›</a:t>
            </a:fld>
            <a:endParaRPr lang="el-GR" alt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a:t>Στυλ κύριου τίτλου</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a:t>Στυλ υποδείγματος κειμένου</a:t>
            </a:r>
          </a:p>
        </p:txBody>
      </p:sp>
      <p:sp>
        <p:nvSpPr>
          <p:cNvPr id="5" name="Date Placeholder 4"/>
          <p:cNvSpPr>
            <a:spLocks noGrp="1"/>
          </p:cNvSpPr>
          <p:nvPr>
            <p:ph type="dt" sz="half" idx="10"/>
          </p:nvPr>
        </p:nvSpPr>
        <p:spPr/>
        <p:txBody>
          <a:bodyPr/>
          <a:lstStyle/>
          <a:p>
            <a:pPr eaLnBrk="1" latinLnBrk="0" hangingPunct="1"/>
            <a:fld id="{1A11DAF8-10BE-4F36-8325-ED6CF097A07E}" type="datetime1">
              <a:rPr lang="en-US" smtClean="0"/>
              <a:t>5/12/2023</a:t>
            </a:fld>
            <a:endParaRPr lang="en-US" dirty="0"/>
          </a:p>
        </p:txBody>
      </p:sp>
      <p:sp>
        <p:nvSpPr>
          <p:cNvPr id="6" name="Footer Placeholder 5"/>
          <p:cNvSpPr>
            <a:spLocks noGrp="1"/>
          </p:cNvSpPr>
          <p:nvPr>
            <p:ph type="ftr" sz="quarter" idx="11"/>
          </p:nvPr>
        </p:nvSpPr>
        <p:spPr/>
        <p:txBody>
          <a:bodyPr/>
          <a:lstStyle/>
          <a:p>
            <a:pPr>
              <a:defRPr/>
            </a:pPr>
            <a:r>
              <a:rPr lang="el-GR" altLang="el-GR"/>
              <a:t>Τομέας Υδατικών Πόρων, Υδραυλικών και Θαλασσίων Έργων</a:t>
            </a: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7800E5F5-D0DB-4C84-A160-C5173782367C}" type="slidenum">
              <a:rPr lang="el-GR" altLang="el-GR" smtClean="0"/>
              <a:pPr>
                <a:defRPr/>
              </a:pPr>
              <a:t>‹#›</a:t>
            </a:fld>
            <a:endParaRPr lang="el-GR" altLang="el-G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a:t>Στυλ κύριου τίτλου</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a:t>Στυλ υποδείγματος κειμένου</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r" eaLnBrk="1" latinLnBrk="0" hangingPunct="1"/>
            <a:fld id="{48368755-CCC4-41D7-8CAF-B2F8C2812737}" type="datetime1">
              <a:rPr lang="en-US" smtClean="0"/>
              <a:t>5/12/2023</a:t>
            </a:fld>
            <a:endParaRPr lang="en-US" sz="1400" dirty="0">
              <a:solidFill>
                <a:srgbClr val="FFFFFF"/>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r>
              <a:rPr lang="el-GR" altLang="el-GR"/>
              <a:t>Τομέας Υδατικών Πόρων, Υδραυλικών και Θαλασσίων Έργων</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064751CE-C1D6-49F8-9477-1297BE295C8B}" type="slidenum">
              <a:rPr lang="el-GR" altLang="el-GR" smtClean="0"/>
              <a:pPr>
                <a:defRPr/>
              </a:pPr>
              <a:t>‹#›</a:t>
            </a:fld>
            <a:endParaRPr lang="el-GR" altLang="el-G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72" descr="emp"/>
          <p:cNvPicPr>
            <a:picLocks noChangeAspect="1" noChangeArrowheads="1"/>
          </p:cNvPicPr>
          <p:nvPr userDrawn="1"/>
        </p:nvPicPr>
        <p:blipFill>
          <a:blip r:embed="rId13" cstate="print"/>
          <a:srcRect r="76233" b="77953"/>
          <a:stretch>
            <a:fillRect/>
          </a:stretch>
        </p:blipFill>
        <p:spPr bwMode="auto">
          <a:xfrm>
            <a:off x="468313" y="6237288"/>
            <a:ext cx="503237" cy="469900"/>
          </a:xfrm>
          <a:prstGeom prst="rect">
            <a:avLst/>
          </a:prstGeom>
          <a:solidFill>
            <a:schemeClr val="accent1"/>
          </a:solidFill>
          <a:ln w="9525">
            <a:noFill/>
            <a:miter lim="800000"/>
            <a:headEnd/>
            <a:tailEnd/>
          </a:ln>
        </p:spPr>
      </p:pic>
      <p:sp>
        <p:nvSpPr>
          <p:cNvPr id="15" name="Line 73"/>
          <p:cNvSpPr>
            <a:spLocks noChangeShapeType="1"/>
          </p:cNvSpPr>
          <p:nvPr userDrawn="1"/>
        </p:nvSpPr>
        <p:spPr bwMode="auto">
          <a:xfrm>
            <a:off x="468313" y="6165850"/>
            <a:ext cx="8207375" cy="0"/>
          </a:xfrm>
          <a:prstGeom prst="line">
            <a:avLst/>
          </a:prstGeom>
          <a:noFill/>
          <a:ln w="38100">
            <a:solidFill>
              <a:schemeClr val="tx1"/>
            </a:solidFill>
            <a:round/>
            <a:headEnd/>
            <a:tailEnd/>
          </a:ln>
          <a:effectLst/>
        </p:spPr>
        <p:txBody>
          <a:bodyPr/>
          <a:lstStyle/>
          <a:p>
            <a:pPr>
              <a:defRPr/>
            </a:pPr>
            <a:endParaRPr lang="el-GR"/>
          </a:p>
        </p:txBody>
      </p:sp>
      <p:sp>
        <p:nvSpPr>
          <p:cNvPr id="16" name="Line 74"/>
          <p:cNvSpPr>
            <a:spLocks noChangeShapeType="1"/>
          </p:cNvSpPr>
          <p:nvPr userDrawn="1"/>
        </p:nvSpPr>
        <p:spPr bwMode="auto">
          <a:xfrm>
            <a:off x="468313" y="1628775"/>
            <a:ext cx="8207375" cy="0"/>
          </a:xfrm>
          <a:prstGeom prst="line">
            <a:avLst/>
          </a:prstGeom>
          <a:noFill/>
          <a:ln w="28575">
            <a:solidFill>
              <a:schemeClr val="tx1"/>
            </a:solidFill>
            <a:round/>
            <a:headEnd/>
            <a:tailEnd/>
          </a:ln>
          <a:effectLst/>
        </p:spPr>
        <p:txBody>
          <a:bodyPr/>
          <a:lstStyle/>
          <a:p>
            <a:pPr>
              <a:defRPr/>
            </a:pPr>
            <a:endParaRPr lang="el-G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B5A9DDB-71CA-412D-98D4-8C0C06874837}"/>
              </a:ext>
            </a:extLst>
          </p:cNvPr>
          <p:cNvSpPr/>
          <p:nvPr/>
        </p:nvSpPr>
        <p:spPr>
          <a:xfrm>
            <a:off x="0" y="0"/>
            <a:ext cx="9144000"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solidFill>
                  <a:srgbClr val="002060"/>
                </a:solidFill>
                <a:latin typeface="Cambria" pitchFamily="18" charset="0"/>
                <a:ea typeface="Cambria" pitchFamily="18" charset="0"/>
              </a:rPr>
              <a:t>ΕΘΝΙΚΟ ΜΕΤΣΟΒΙΟ ΠΟΛΥΤΕΧΝΕΙΟ </a:t>
            </a:r>
          </a:p>
          <a:p>
            <a:pPr algn="ctr"/>
            <a:r>
              <a:rPr lang="el-GR" sz="1600" dirty="0">
                <a:solidFill>
                  <a:srgbClr val="002060"/>
                </a:solidFill>
                <a:latin typeface="Cambria" pitchFamily="18" charset="0"/>
                <a:ea typeface="Cambria" pitchFamily="18" charset="0"/>
              </a:rPr>
              <a:t>ΣΧΟΛΗ ΠΟΛΙΤΙΚΩΝ ΜΗΧΑΝΙΚΩΝ </a:t>
            </a:r>
          </a:p>
          <a:p>
            <a:pPr algn="ctr"/>
            <a:r>
              <a:rPr lang="el-GR" sz="1600" dirty="0">
                <a:solidFill>
                  <a:srgbClr val="002060"/>
                </a:solidFill>
                <a:latin typeface="Cambria" pitchFamily="18" charset="0"/>
                <a:ea typeface="Cambria" pitchFamily="18" charset="0"/>
              </a:rPr>
              <a:t>ΤΟΜΕΑΣ ΥΔΑΤΙΚΩΝ ΠΟΡΩΝ ΚΑΙ ΠΕΡΙΒΑΛΛΟΝΤΟΣ </a:t>
            </a:r>
            <a:endParaRPr lang="en-US" sz="1600" dirty="0">
              <a:solidFill>
                <a:srgbClr val="002060"/>
              </a:solidFill>
              <a:latin typeface="Cambria" pitchFamily="18" charset="0"/>
              <a:ea typeface="Cambria" pitchFamily="18" charset="0"/>
            </a:endParaRPr>
          </a:p>
        </p:txBody>
      </p:sp>
      <p:sp>
        <p:nvSpPr>
          <p:cNvPr id="3" name="Τίτλος 2"/>
          <p:cNvSpPr>
            <a:spLocks noGrp="1"/>
          </p:cNvSpPr>
          <p:nvPr>
            <p:ph type="ctrTitle"/>
          </p:nvPr>
        </p:nvSpPr>
        <p:spPr>
          <a:xfrm>
            <a:off x="838200" y="3140968"/>
            <a:ext cx="7371592" cy="1828800"/>
          </a:xfrm>
        </p:spPr>
        <p:txBody>
          <a:bodyPr>
            <a:noAutofit/>
          </a:bodyPr>
          <a:lstStyle/>
          <a:p>
            <a:pPr algn="ctr"/>
            <a:r>
              <a:rPr lang="el-GR" sz="4400" dirty="0">
                <a:solidFill>
                  <a:srgbClr val="FEE8B0"/>
                </a:solidFill>
                <a:latin typeface="Cambria" panose="02040503050406030204" pitchFamily="18" charset="0"/>
                <a:ea typeface="Cambria" panose="02040503050406030204" pitchFamily="18" charset="0"/>
              </a:rPr>
              <a:t>Ενημέρωση φοιτητών </a:t>
            </a:r>
            <a:r>
              <a:rPr lang="el-GR" sz="4400" dirty="0" smtClean="0">
                <a:solidFill>
                  <a:srgbClr val="FEE8B0"/>
                </a:solidFill>
                <a:latin typeface="Cambria" panose="02040503050406030204" pitchFamily="18" charset="0"/>
                <a:ea typeface="Cambria" panose="02040503050406030204" pitchFamily="18" charset="0"/>
              </a:rPr>
              <a:t>μας για </a:t>
            </a:r>
            <a:r>
              <a:rPr lang="el-GR" sz="4400" dirty="0">
                <a:solidFill>
                  <a:srgbClr val="FEE8B0"/>
                </a:solidFill>
                <a:latin typeface="Cambria" panose="02040503050406030204" pitchFamily="18" charset="0"/>
                <a:ea typeface="Cambria" panose="02040503050406030204" pitchFamily="18" charset="0"/>
              </a:rPr>
              <a:t>τις κατευθύνσεις</a:t>
            </a:r>
            <a:br>
              <a:rPr lang="el-GR" sz="4400" dirty="0">
                <a:solidFill>
                  <a:srgbClr val="FEE8B0"/>
                </a:solidFill>
                <a:latin typeface="Cambria" panose="02040503050406030204" pitchFamily="18" charset="0"/>
                <a:ea typeface="Cambria" panose="02040503050406030204" pitchFamily="18" charset="0"/>
              </a:rPr>
            </a:br>
            <a:r>
              <a:rPr lang="el-GR" sz="4400" dirty="0">
                <a:solidFill>
                  <a:srgbClr val="FEE8B0"/>
                </a:solidFill>
                <a:latin typeface="Cambria" panose="02040503050406030204" pitchFamily="18" charset="0"/>
                <a:ea typeface="Cambria" panose="02040503050406030204" pitchFamily="18" charset="0"/>
              </a:rPr>
              <a:t/>
            </a:r>
            <a:br>
              <a:rPr lang="el-GR" sz="4400" dirty="0">
                <a:solidFill>
                  <a:srgbClr val="FEE8B0"/>
                </a:solidFill>
                <a:latin typeface="Cambria" panose="02040503050406030204" pitchFamily="18" charset="0"/>
                <a:ea typeface="Cambria" panose="02040503050406030204" pitchFamily="18" charset="0"/>
              </a:rPr>
            </a:br>
            <a:r>
              <a:rPr lang="el-GR" sz="4400" dirty="0">
                <a:solidFill>
                  <a:srgbClr val="FEE8B0"/>
                </a:solidFill>
                <a:latin typeface="Cambria" panose="02040503050406030204" pitchFamily="18" charset="0"/>
                <a:ea typeface="Cambria" panose="02040503050406030204" pitchFamily="18" charset="0"/>
              </a:rPr>
              <a:t> </a:t>
            </a:r>
            <a:r>
              <a:rPr lang="el-GR" sz="3600" dirty="0">
                <a:solidFill>
                  <a:srgbClr val="FEE8B0"/>
                </a:solidFill>
                <a:latin typeface="Cambria" panose="02040503050406030204" pitchFamily="18" charset="0"/>
                <a:ea typeface="Cambria" panose="02040503050406030204" pitchFamily="18" charset="0"/>
              </a:rPr>
              <a:t>Ακαδημαϊκό Έτος 2023 </a:t>
            </a:r>
            <a:r>
              <a:rPr lang="el-GR" sz="3600" dirty="0" smtClean="0">
                <a:solidFill>
                  <a:srgbClr val="FEE8B0"/>
                </a:solidFill>
                <a:latin typeface="Cambria" panose="02040503050406030204" pitchFamily="18" charset="0"/>
                <a:ea typeface="Cambria" panose="02040503050406030204" pitchFamily="18" charset="0"/>
              </a:rPr>
              <a:t>– 2024</a:t>
            </a:r>
            <a:r>
              <a:rPr lang="en-US" sz="3600" dirty="0" smtClean="0">
                <a:solidFill>
                  <a:srgbClr val="FEE8B0"/>
                </a:solidFill>
                <a:latin typeface="Cambria" panose="02040503050406030204" pitchFamily="18" charset="0"/>
                <a:ea typeface="Cambria" panose="02040503050406030204" pitchFamily="18" charset="0"/>
              </a:rPr>
              <a:t/>
            </a:r>
            <a:br>
              <a:rPr lang="en-US" sz="3600" dirty="0" smtClean="0">
                <a:solidFill>
                  <a:srgbClr val="FEE8B0"/>
                </a:solidFill>
                <a:latin typeface="Cambria" panose="02040503050406030204" pitchFamily="18" charset="0"/>
                <a:ea typeface="Cambria" panose="02040503050406030204" pitchFamily="18" charset="0"/>
              </a:rPr>
            </a:br>
            <a:r>
              <a:rPr lang="en-US" sz="3600" dirty="0">
                <a:solidFill>
                  <a:srgbClr val="FEE8B0"/>
                </a:solidFill>
                <a:latin typeface="Cambria" panose="02040503050406030204" pitchFamily="18" charset="0"/>
                <a:ea typeface="Cambria" panose="02040503050406030204" pitchFamily="18" charset="0"/>
              </a:rPr>
              <a:t/>
            </a:r>
            <a:br>
              <a:rPr lang="en-US" sz="3600" dirty="0">
                <a:solidFill>
                  <a:srgbClr val="FEE8B0"/>
                </a:solidFill>
                <a:latin typeface="Cambria" panose="02040503050406030204" pitchFamily="18" charset="0"/>
                <a:ea typeface="Cambria" panose="02040503050406030204" pitchFamily="18" charset="0"/>
              </a:rPr>
            </a:br>
            <a:r>
              <a:rPr lang="en-US" sz="3600" dirty="0" smtClean="0">
                <a:solidFill>
                  <a:srgbClr val="FEE8B0"/>
                </a:solidFill>
                <a:latin typeface="Cambria" panose="02040503050406030204" pitchFamily="18" charset="0"/>
                <a:ea typeface="Cambria" panose="02040503050406030204" pitchFamily="18" charset="0"/>
              </a:rPr>
              <a:t>12 </a:t>
            </a:r>
            <a:r>
              <a:rPr lang="el-GR" sz="3600" dirty="0" smtClean="0">
                <a:solidFill>
                  <a:srgbClr val="FEE8B0"/>
                </a:solidFill>
                <a:latin typeface="Cambria" panose="02040503050406030204" pitchFamily="18" charset="0"/>
                <a:ea typeface="Cambria" panose="02040503050406030204" pitchFamily="18" charset="0"/>
              </a:rPr>
              <a:t>Μαΐου 2023</a:t>
            </a:r>
            <a:endParaRPr lang="el-GR" sz="3600" dirty="0">
              <a:solidFill>
                <a:srgbClr val="FEE8B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DC1F5A8A-9BB1-4973-80DC-1229E415EEFD}"/>
              </a:ext>
            </a:extLst>
          </p:cNvPr>
          <p:cNvPicPr>
            <a:picLocks noChangeAspect="1"/>
          </p:cNvPicPr>
          <p:nvPr/>
        </p:nvPicPr>
        <p:blipFill>
          <a:blip r:embed="rId3"/>
          <a:stretch>
            <a:fillRect/>
          </a:stretch>
        </p:blipFill>
        <p:spPr>
          <a:xfrm>
            <a:off x="0" y="0"/>
            <a:ext cx="1106424" cy="1106424"/>
          </a:xfrm>
          <a:prstGeom prst="rect">
            <a:avLst/>
          </a:prstGeom>
        </p:spPr>
      </p:pic>
      <p:pic>
        <p:nvPicPr>
          <p:cNvPr id="5" name="Picture 4">
            <a:extLst>
              <a:ext uri="{FF2B5EF4-FFF2-40B4-BE49-F238E27FC236}">
                <a16:creationId xmlns:a16="http://schemas.microsoft.com/office/drawing/2014/main" xmlns="" id="{49F7220D-86B2-4AE6-8821-646BF12AFEAD}"/>
              </a:ext>
            </a:extLst>
          </p:cNvPr>
          <p:cNvPicPr>
            <a:picLocks noChangeAspect="1"/>
          </p:cNvPicPr>
          <p:nvPr/>
        </p:nvPicPr>
        <p:blipFill>
          <a:blip r:embed="rId4" cstate="print"/>
          <a:stretch>
            <a:fillRect/>
          </a:stretch>
        </p:blipFill>
        <p:spPr>
          <a:xfrm>
            <a:off x="7822267" y="0"/>
            <a:ext cx="1321733" cy="11106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0299"/>
            <a:ext cx="9144000" cy="1143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Φράγματα – Υδροηλεκτρικά Έργα</a:t>
            </a:r>
          </a:p>
        </p:txBody>
      </p:sp>
      <p:pic>
        <p:nvPicPr>
          <p:cNvPr id="6" name="Picture 2" descr="Tavropos1"/>
          <p:cNvPicPr>
            <a:picLocks noChangeAspect="1" noChangeArrowheads="1"/>
          </p:cNvPicPr>
          <p:nvPr/>
        </p:nvPicPr>
        <p:blipFill>
          <a:blip r:embed="rId2" cstate="print"/>
          <a:srcRect/>
          <a:stretch>
            <a:fillRect/>
          </a:stretch>
        </p:blipFill>
        <p:spPr bwMode="auto">
          <a:xfrm>
            <a:off x="4779924" y="3240571"/>
            <a:ext cx="3928078" cy="2768285"/>
          </a:xfrm>
          <a:prstGeom prst="rect">
            <a:avLst/>
          </a:prstGeom>
          <a:noFill/>
          <a:ln w="9525">
            <a:noFill/>
            <a:miter lim="800000"/>
            <a:headEnd/>
            <a:tailEnd/>
          </a:ln>
        </p:spPr>
      </p:pic>
      <p:pic>
        <p:nvPicPr>
          <p:cNvPr id="5" name="Picture 4">
            <a:extLst>
              <a:ext uri="{FF2B5EF4-FFF2-40B4-BE49-F238E27FC236}">
                <a16:creationId xmlns:a16="http://schemas.microsoft.com/office/drawing/2014/main" xmlns="" id="{FC4DCF70-D2B3-4B7B-9889-A7DD18559AE7}"/>
              </a:ext>
            </a:extLst>
          </p:cNvPr>
          <p:cNvPicPr>
            <a:picLocks noChangeAspect="1"/>
          </p:cNvPicPr>
          <p:nvPr/>
        </p:nvPicPr>
        <p:blipFill>
          <a:blip r:embed="rId3"/>
          <a:stretch>
            <a:fillRect/>
          </a:stretch>
        </p:blipFill>
        <p:spPr>
          <a:xfrm>
            <a:off x="160672" y="1906667"/>
            <a:ext cx="4427427" cy="2961457"/>
          </a:xfrm>
          <a:prstGeom prst="rect">
            <a:avLst/>
          </a:prstGeom>
        </p:spPr>
      </p:pic>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10</a:t>
            </a:fld>
            <a:endParaRPr lang="el-GR" altLang="el-GR"/>
          </a:p>
        </p:txBody>
      </p:sp>
    </p:spTree>
    <p:extLst>
      <p:ext uri="{BB962C8B-B14F-4D97-AF65-F5344CB8AC3E}">
        <p14:creationId xmlns:p14="http://schemas.microsoft.com/office/powerpoint/2010/main" val="420507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7524" y="0"/>
            <a:ext cx="8568952" cy="1143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Περιβαλλοντικά – Υδραυλικά Έργα: </a:t>
            </a:r>
            <a:r>
              <a:rPr lang="en-US" sz="3200" dirty="0">
                <a:solidFill>
                  <a:srgbClr val="FFC000"/>
                </a:solidFill>
                <a:latin typeface="Calibri" panose="020F0502020204030204" pitchFamily="34" charset="0"/>
                <a:cs typeface="Calibri" panose="020F0502020204030204" pitchFamily="34" charset="0"/>
              </a:rPr>
              <a:t/>
            </a:r>
            <a:br>
              <a:rPr lang="en-US" sz="32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mbria" pitchFamily="18" charset="0"/>
                <a:ea typeface="Cambria" pitchFamily="18" charset="0"/>
                <a:cs typeface="Calibri" panose="020F0502020204030204" pitchFamily="34" charset="0"/>
              </a:rPr>
              <a:t>1. </a:t>
            </a:r>
            <a:r>
              <a:rPr lang="el-GR" sz="3200" dirty="0">
                <a:solidFill>
                  <a:srgbClr val="FFC000"/>
                </a:solidFill>
                <a:latin typeface="Cambria" pitchFamily="18" charset="0"/>
                <a:ea typeface="Cambria" pitchFamily="18" charset="0"/>
                <a:cs typeface="Calibri" panose="020F0502020204030204" pitchFamily="34" charset="0"/>
              </a:rPr>
              <a:t>Εγκαταστάσεις επεξεργασίας λυμάτων</a:t>
            </a:r>
          </a:p>
        </p:txBody>
      </p:sp>
      <p:pic>
        <p:nvPicPr>
          <p:cNvPr id="11" name="Picture 5" descr="IMG_0017"/>
          <p:cNvPicPr>
            <a:picLocks noChangeAspect="1" noChangeArrowheads="1"/>
          </p:cNvPicPr>
          <p:nvPr/>
        </p:nvPicPr>
        <p:blipFill>
          <a:blip r:embed="rId3" cstate="print"/>
          <a:srcRect/>
          <a:stretch>
            <a:fillRect/>
          </a:stretch>
        </p:blipFill>
        <p:spPr bwMode="auto">
          <a:xfrm>
            <a:off x="825807" y="3789040"/>
            <a:ext cx="2948385" cy="2211288"/>
          </a:xfrm>
          <a:prstGeom prst="rect">
            <a:avLst/>
          </a:prstGeom>
          <a:noFill/>
          <a:ln w="9525">
            <a:noFill/>
            <a:miter lim="800000"/>
            <a:headEnd/>
            <a:tailEnd/>
          </a:ln>
        </p:spPr>
      </p:pic>
      <p:pic>
        <p:nvPicPr>
          <p:cNvPr id="10" name="Picture 3" descr="Biologikos Bolou7"/>
          <p:cNvPicPr>
            <a:picLocks noChangeAspect="1" noChangeArrowheads="1"/>
          </p:cNvPicPr>
          <p:nvPr/>
        </p:nvPicPr>
        <p:blipFill>
          <a:blip r:embed="rId4" cstate="print"/>
          <a:srcRect/>
          <a:stretch>
            <a:fillRect/>
          </a:stretch>
        </p:blipFill>
        <p:spPr bwMode="auto">
          <a:xfrm>
            <a:off x="5436096" y="1802358"/>
            <a:ext cx="3243200" cy="2433033"/>
          </a:xfrm>
          <a:prstGeom prst="rect">
            <a:avLst/>
          </a:prstGeom>
          <a:noFill/>
          <a:ln w="9525">
            <a:noFill/>
            <a:miter lim="800000"/>
            <a:headEnd/>
            <a:tailEnd/>
          </a:ln>
        </p:spPr>
      </p:pic>
      <p:pic>
        <p:nvPicPr>
          <p:cNvPr id="12" name="Picture 6" descr="C:\C_older\photos\photos_psyttalia_5_2016\DSC06790.JPG"/>
          <p:cNvPicPr>
            <a:picLocks noChangeAspect="1" noChangeArrowheads="1"/>
          </p:cNvPicPr>
          <p:nvPr/>
        </p:nvPicPr>
        <p:blipFill>
          <a:blip r:embed="rId5" cstate="print"/>
          <a:srcRect/>
          <a:stretch>
            <a:fillRect/>
          </a:stretch>
        </p:blipFill>
        <p:spPr bwMode="auto">
          <a:xfrm>
            <a:off x="4441040" y="4016201"/>
            <a:ext cx="2770344" cy="2077095"/>
          </a:xfrm>
          <a:prstGeom prst="rect">
            <a:avLst/>
          </a:prstGeom>
          <a:noFill/>
          <a:ln w="9525">
            <a:noFill/>
            <a:miter lim="800000"/>
            <a:headEnd/>
            <a:tailEnd/>
          </a:ln>
        </p:spPr>
      </p:pic>
      <p:pic>
        <p:nvPicPr>
          <p:cNvPr id="13" name="9 - Εικόνα" descr="090602_PSY1_4612e.jpg"/>
          <p:cNvPicPr>
            <a:picLocks noChangeAspect="1"/>
          </p:cNvPicPr>
          <p:nvPr/>
        </p:nvPicPr>
        <p:blipFill>
          <a:blip r:embed="rId6" cstate="print"/>
          <a:stretch>
            <a:fillRect/>
          </a:stretch>
        </p:blipFill>
        <p:spPr>
          <a:xfrm>
            <a:off x="73482" y="1802358"/>
            <a:ext cx="4246490" cy="2512271"/>
          </a:xfrm>
          <a:prstGeom prst="rect">
            <a:avLst/>
          </a:prstGeom>
          <a:noFill/>
        </p:spPr>
      </p:pic>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11</a:t>
            </a:fld>
            <a:endParaRPr lang="el-GR" altLang="el-GR"/>
          </a:p>
        </p:txBody>
      </p:sp>
    </p:spTree>
    <p:extLst>
      <p:ext uri="{BB962C8B-B14F-4D97-AF65-F5344CB8AC3E}">
        <p14:creationId xmlns:p14="http://schemas.microsoft.com/office/powerpoint/2010/main" val="712190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4" descr="Mandra_l"/>
          <p:cNvPicPr>
            <a:picLocks noChangeAspect="1" noChangeArrowheads="1"/>
          </p:cNvPicPr>
          <p:nvPr/>
        </p:nvPicPr>
        <p:blipFill>
          <a:blip r:embed="rId2" cstate="print"/>
          <a:srcRect/>
          <a:stretch>
            <a:fillRect/>
          </a:stretch>
        </p:blipFill>
        <p:spPr bwMode="auto">
          <a:xfrm>
            <a:off x="1442858" y="1719132"/>
            <a:ext cx="6329723" cy="4351014"/>
          </a:xfrm>
          <a:prstGeom prst="rect">
            <a:avLst/>
          </a:prstGeom>
          <a:noFill/>
          <a:ln w="9525">
            <a:noFill/>
            <a:miter lim="800000"/>
            <a:headEnd/>
            <a:tailEnd/>
          </a:ln>
        </p:spPr>
      </p:pic>
      <p:sp>
        <p:nvSpPr>
          <p:cNvPr id="6" name="Τίτλος 1">
            <a:extLst>
              <a:ext uri="{FF2B5EF4-FFF2-40B4-BE49-F238E27FC236}">
                <a16:creationId xmlns:a16="http://schemas.microsoft.com/office/drawing/2014/main" xmlns="" id="{1B1DFE1B-05A7-444E-A488-FEF1ADBB8685}"/>
              </a:ext>
            </a:extLst>
          </p:cNvPr>
          <p:cNvSpPr txBox="1">
            <a:spLocks/>
          </p:cNvSpPr>
          <p:nvPr/>
        </p:nvSpPr>
        <p:spPr>
          <a:xfrm>
            <a:off x="0" y="0"/>
            <a:ext cx="9144000" cy="114300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fontAlgn="auto">
              <a:spcAft>
                <a:spcPts val="0"/>
              </a:spcAft>
            </a:pP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Περιβαλλοντικά – Υδραυλικά Έργα: </a:t>
            </a:r>
            <a:r>
              <a:rPr lang="en-US" sz="3200" dirty="0">
                <a:solidFill>
                  <a:srgbClr val="FFC000"/>
                </a:solidFill>
                <a:latin typeface="Calibri" panose="020F0502020204030204" pitchFamily="34" charset="0"/>
                <a:cs typeface="Calibri" panose="020F0502020204030204" pitchFamily="34" charset="0"/>
              </a:rPr>
              <a:t/>
            </a:r>
            <a:br>
              <a:rPr lang="en-US" sz="32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mbria" pitchFamily="18" charset="0"/>
                <a:ea typeface="Cambria" pitchFamily="18" charset="0"/>
                <a:cs typeface="Calibri" panose="020F0502020204030204" pitchFamily="34" charset="0"/>
              </a:rPr>
              <a:t>2. </a:t>
            </a:r>
            <a:r>
              <a:rPr lang="el-GR" sz="3200" dirty="0">
                <a:solidFill>
                  <a:srgbClr val="FFC000"/>
                </a:solidFill>
                <a:latin typeface="Cambria" pitchFamily="18" charset="0"/>
                <a:ea typeface="Cambria" pitchFamily="18" charset="0"/>
                <a:cs typeface="Calibri" panose="020F0502020204030204" pitchFamily="34" charset="0"/>
              </a:rPr>
              <a:t>Διυλιστήρια πόσιμου νερού στον Ασπρόπυργο</a:t>
            </a:r>
          </a:p>
        </p:txBody>
      </p:sp>
      <p:sp>
        <p:nvSpPr>
          <p:cNvPr id="2" name="Slide Number Placeholder 1"/>
          <p:cNvSpPr>
            <a:spLocks noGrp="1"/>
          </p:cNvSpPr>
          <p:nvPr>
            <p:ph type="sldNum" sz="quarter" idx="12"/>
          </p:nvPr>
        </p:nvSpPr>
        <p:spPr/>
        <p:txBody>
          <a:bodyPr/>
          <a:lstStyle/>
          <a:p>
            <a:pPr>
              <a:defRPr/>
            </a:pPr>
            <a:fld id="{1255E05E-034E-4BC5-8C5A-EE6138FCADF6}" type="slidenum">
              <a:rPr lang="el-GR" altLang="el-GR" smtClean="0"/>
              <a:pPr>
                <a:defRPr/>
              </a:pPr>
              <a:t>12</a:t>
            </a:fld>
            <a:endParaRPr lang="el-GR" altLang="el-GR"/>
          </a:p>
        </p:txBody>
      </p:sp>
    </p:spTree>
    <p:extLst>
      <p:ext uri="{BB962C8B-B14F-4D97-AF65-F5344CB8AC3E}">
        <p14:creationId xmlns:p14="http://schemas.microsoft.com/office/powerpoint/2010/main" val="373329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642" y="152399"/>
            <a:ext cx="9149642" cy="1371601"/>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Περιβαλλοντικά Έργα: </a:t>
            </a:r>
            <a:r>
              <a:rPr lang="en-US" sz="2800" dirty="0">
                <a:solidFill>
                  <a:srgbClr val="FFC000"/>
                </a:solidFill>
                <a:latin typeface="Calibri" panose="020F0502020204030204" pitchFamily="34" charset="0"/>
                <a:cs typeface="Calibri" panose="020F0502020204030204" pitchFamily="34" charset="0"/>
              </a:rPr>
              <a:t/>
            </a:r>
            <a:br>
              <a:rPr lang="en-US" sz="28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mbria" pitchFamily="18" charset="0"/>
                <a:ea typeface="Cambria" pitchFamily="18" charset="0"/>
                <a:cs typeface="Calibri" panose="020F0502020204030204" pitchFamily="34" charset="0"/>
              </a:rPr>
              <a:t>3. </a:t>
            </a:r>
            <a:r>
              <a:rPr lang="el-GR" sz="3200" dirty="0">
                <a:solidFill>
                  <a:srgbClr val="FFC000"/>
                </a:solidFill>
                <a:latin typeface="Cambria" pitchFamily="18" charset="0"/>
                <a:ea typeface="Cambria" pitchFamily="18" charset="0"/>
                <a:cs typeface="Calibri" panose="020F0502020204030204" pitchFamily="34" charset="0"/>
              </a:rPr>
              <a:t>Χώρος Υγειονομικής Ταφής Απορριμμάτων-Υπολειμμάτων</a:t>
            </a:r>
          </a:p>
        </p:txBody>
      </p:sp>
      <p:pic>
        <p:nvPicPr>
          <p:cNvPr id="6" name="Picture 2" descr="DSC02630"/>
          <p:cNvPicPr>
            <a:picLocks noChangeAspect="1" noChangeArrowheads="1"/>
          </p:cNvPicPr>
          <p:nvPr/>
        </p:nvPicPr>
        <p:blipFill>
          <a:blip r:embed="rId2" cstate="print"/>
          <a:srcRect/>
          <a:stretch>
            <a:fillRect/>
          </a:stretch>
        </p:blipFill>
        <p:spPr bwMode="auto">
          <a:xfrm>
            <a:off x="682698" y="1719838"/>
            <a:ext cx="7705726" cy="4333875"/>
          </a:xfrm>
          <a:prstGeom prst="rect">
            <a:avLst/>
          </a:prstGeom>
          <a:noFill/>
          <a:ln w="9525">
            <a:noFill/>
            <a:miter lim="800000"/>
            <a:headEnd/>
            <a:tailEnd/>
          </a:ln>
        </p:spPr>
      </p:pic>
      <p:pic>
        <p:nvPicPr>
          <p:cNvPr id="7" name="Picture 6">
            <a:extLst>
              <a:ext uri="{FF2B5EF4-FFF2-40B4-BE49-F238E27FC236}">
                <a16:creationId xmlns:a16="http://schemas.microsoft.com/office/drawing/2014/main" xmlns="" id="{5A75F944-FD30-4043-8B22-DF90F917B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2" y="1628800"/>
            <a:ext cx="4973561" cy="3384376"/>
          </a:xfrm>
          <a:prstGeom prst="rect">
            <a:avLst/>
          </a:prstGeom>
        </p:spPr>
      </p:pic>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13</a:t>
            </a:fld>
            <a:endParaRPr lang="el-GR" altLang="el-GR"/>
          </a:p>
        </p:txBody>
      </p:sp>
    </p:spTree>
    <p:extLst>
      <p:ext uri="{BB962C8B-B14F-4D97-AF65-F5344CB8AC3E}">
        <p14:creationId xmlns:p14="http://schemas.microsoft.com/office/powerpoint/2010/main" val="37332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6200" y="0"/>
            <a:ext cx="9067800" cy="1143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Έρευνα και εκπαίδευση: Φοιτητικές ανακοινώσεις σε διεθνή συνέδρια</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84784"/>
            <a:ext cx="6500282" cy="424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14</a:t>
            </a:fld>
            <a:endParaRPr lang="el-GR" altLang="el-GR"/>
          </a:p>
        </p:txBody>
      </p:sp>
    </p:spTree>
    <p:extLst>
      <p:ext uri="{BB962C8B-B14F-4D97-AF65-F5344CB8AC3E}">
        <p14:creationId xmlns:p14="http://schemas.microsoft.com/office/powerpoint/2010/main" val="3691715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421B541-75AB-E7A3-8F22-647F487F2172}"/>
              </a:ext>
            </a:extLst>
          </p:cNvPr>
          <p:cNvPicPr>
            <a:picLocks noChangeAspect="1"/>
          </p:cNvPicPr>
          <p:nvPr/>
        </p:nvPicPr>
        <p:blipFill>
          <a:blip r:embed="rId2"/>
          <a:stretch>
            <a:fillRect/>
          </a:stretch>
        </p:blipFill>
        <p:spPr>
          <a:xfrm>
            <a:off x="4945992" y="1111856"/>
            <a:ext cx="4177583" cy="2421285"/>
          </a:xfrm>
          <a:prstGeom prst="rect">
            <a:avLst/>
          </a:prstGeom>
        </p:spPr>
      </p:pic>
      <p:sp>
        <p:nvSpPr>
          <p:cNvPr id="2" name="Title 1">
            <a:extLst>
              <a:ext uri="{FF2B5EF4-FFF2-40B4-BE49-F238E27FC236}">
                <a16:creationId xmlns:a16="http://schemas.microsoft.com/office/drawing/2014/main" xmlns="" id="{5EE23A21-77BB-3ABC-FB30-9D370E690E35}"/>
              </a:ext>
            </a:extLst>
          </p:cNvPr>
          <p:cNvSpPr>
            <a:spLocks noGrp="1"/>
          </p:cNvSpPr>
          <p:nvPr>
            <p:ph type="title"/>
          </p:nvPr>
        </p:nvSpPr>
        <p:spPr>
          <a:xfrm>
            <a:off x="381000" y="172661"/>
            <a:ext cx="8305800" cy="591312"/>
          </a:xfrm>
        </p:spPr>
        <p:txBody>
          <a:bodyPr>
            <a:normAutofit/>
          </a:bodyPr>
          <a:lstStyle/>
          <a:p>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Οργάνωση Διεθνών Επιστημονικών Συνεδρίων </a:t>
            </a:r>
            <a:endParaRPr lang="en-US" sz="3200" dirty="0">
              <a:solidFill>
                <a:schemeClr val="accent3">
                  <a:lumMod val="60000"/>
                  <a:lumOff val="40000"/>
                </a:schemeClr>
              </a:solidFill>
              <a:latin typeface="Cambria" pitchFamily="18" charset="0"/>
              <a:ea typeface="Cambria" pitchFamily="18" charset="0"/>
              <a:cs typeface="Calibri" panose="020F0502020204030204" pitchFamily="34" charset="0"/>
            </a:endParaRPr>
          </a:p>
        </p:txBody>
      </p:sp>
      <p:sp>
        <p:nvSpPr>
          <p:cNvPr id="3" name="Slide Number Placeholder 2">
            <a:extLst>
              <a:ext uri="{FF2B5EF4-FFF2-40B4-BE49-F238E27FC236}">
                <a16:creationId xmlns:a16="http://schemas.microsoft.com/office/drawing/2014/main" xmlns="" id="{1872F474-F8A7-4660-0E80-C0B9061B1002}"/>
              </a:ext>
            </a:extLst>
          </p:cNvPr>
          <p:cNvSpPr>
            <a:spLocks noGrp="1"/>
          </p:cNvSpPr>
          <p:nvPr>
            <p:ph type="sldNum" sz="quarter" idx="12"/>
          </p:nvPr>
        </p:nvSpPr>
        <p:spPr/>
        <p:txBody>
          <a:bodyPr/>
          <a:lstStyle/>
          <a:p>
            <a:pPr>
              <a:defRPr/>
            </a:pPr>
            <a:fld id="{1255E05E-034E-4BC5-8C5A-EE6138FCADF6}" type="slidenum">
              <a:rPr lang="el-GR" altLang="el-GR" smtClean="0"/>
              <a:pPr>
                <a:defRPr/>
              </a:pPr>
              <a:t>15</a:t>
            </a:fld>
            <a:endParaRPr lang="el-GR" altLang="el-GR"/>
          </a:p>
        </p:txBody>
      </p:sp>
      <p:pic>
        <p:nvPicPr>
          <p:cNvPr id="5" name="Picture 4">
            <a:extLst>
              <a:ext uri="{FF2B5EF4-FFF2-40B4-BE49-F238E27FC236}">
                <a16:creationId xmlns:a16="http://schemas.microsoft.com/office/drawing/2014/main" xmlns="" id="{4DCD63A5-DBE4-B127-D04B-F2B8FA48D1DD}"/>
              </a:ext>
            </a:extLst>
          </p:cNvPr>
          <p:cNvPicPr>
            <a:picLocks noChangeAspect="1"/>
          </p:cNvPicPr>
          <p:nvPr/>
        </p:nvPicPr>
        <p:blipFill>
          <a:blip r:embed="rId3"/>
          <a:stretch>
            <a:fillRect/>
          </a:stretch>
        </p:blipFill>
        <p:spPr>
          <a:xfrm>
            <a:off x="0" y="771284"/>
            <a:ext cx="4463592" cy="6086716"/>
          </a:xfrm>
          <a:prstGeom prst="rect">
            <a:avLst/>
          </a:prstGeom>
        </p:spPr>
      </p:pic>
      <p:sp>
        <p:nvSpPr>
          <p:cNvPr id="7" name="TextBox 6">
            <a:extLst>
              <a:ext uri="{FF2B5EF4-FFF2-40B4-BE49-F238E27FC236}">
                <a16:creationId xmlns:a16="http://schemas.microsoft.com/office/drawing/2014/main" xmlns="" id="{EF5D35CA-B4A9-D30B-B413-E6BC0BC76E02}"/>
              </a:ext>
            </a:extLst>
          </p:cNvPr>
          <p:cNvSpPr txBox="1"/>
          <p:nvPr/>
        </p:nvSpPr>
        <p:spPr>
          <a:xfrm>
            <a:off x="6934200" y="815887"/>
            <a:ext cx="2285738" cy="400110"/>
          </a:xfrm>
          <a:prstGeom prst="rect">
            <a:avLst/>
          </a:prstGeom>
          <a:noFill/>
        </p:spPr>
        <p:txBody>
          <a:bodyPr wrap="square">
            <a:spAutoFit/>
          </a:bodyPr>
          <a:lstStyle/>
          <a:p>
            <a:r>
              <a:rPr lang="en-US" dirty="0">
                <a:solidFill>
                  <a:srgbClr val="FFC000"/>
                </a:solidFill>
              </a:rPr>
              <a:t>https://dmpco.eu/</a:t>
            </a:r>
          </a:p>
        </p:txBody>
      </p:sp>
      <p:pic>
        <p:nvPicPr>
          <p:cNvPr id="8" name="Picture 7">
            <a:extLst>
              <a:ext uri="{FF2B5EF4-FFF2-40B4-BE49-F238E27FC236}">
                <a16:creationId xmlns:a16="http://schemas.microsoft.com/office/drawing/2014/main" xmlns="" id="{344D1A0B-8642-E103-ECA0-732016C5EF94}"/>
              </a:ext>
            </a:extLst>
          </p:cNvPr>
          <p:cNvPicPr>
            <a:picLocks noChangeAspect="1"/>
          </p:cNvPicPr>
          <p:nvPr/>
        </p:nvPicPr>
        <p:blipFill>
          <a:blip r:embed="rId4"/>
          <a:stretch>
            <a:fillRect/>
          </a:stretch>
        </p:blipFill>
        <p:spPr>
          <a:xfrm>
            <a:off x="4579856" y="3429000"/>
            <a:ext cx="4572000" cy="3429000"/>
          </a:xfrm>
          <a:prstGeom prst="rect">
            <a:avLst/>
          </a:prstGeom>
        </p:spPr>
      </p:pic>
    </p:spTree>
    <p:extLst>
      <p:ext uri="{BB962C8B-B14F-4D97-AF65-F5344CB8AC3E}">
        <p14:creationId xmlns:p14="http://schemas.microsoft.com/office/powerpoint/2010/main" val="1057712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E23A21-77BB-3ABC-FB30-9D370E690E35}"/>
              </a:ext>
            </a:extLst>
          </p:cNvPr>
          <p:cNvSpPr>
            <a:spLocks noGrp="1"/>
          </p:cNvSpPr>
          <p:nvPr>
            <p:ph type="title"/>
          </p:nvPr>
        </p:nvSpPr>
        <p:spPr>
          <a:xfrm>
            <a:off x="381000" y="172661"/>
            <a:ext cx="8305800" cy="591312"/>
          </a:xfrm>
        </p:spPr>
        <p:txBody>
          <a:bodyPr>
            <a:normAutofit/>
          </a:bodyPr>
          <a:lstStyle/>
          <a:p>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Οργάνωση Διεθνών Επιστημονικών Συνεδρίων </a:t>
            </a:r>
            <a:endParaRPr lang="en-US" sz="3200" dirty="0">
              <a:solidFill>
                <a:schemeClr val="accent3">
                  <a:lumMod val="60000"/>
                  <a:lumOff val="40000"/>
                </a:schemeClr>
              </a:solidFill>
              <a:latin typeface="Cambria" pitchFamily="18" charset="0"/>
              <a:ea typeface="Cambria" pitchFamily="18" charset="0"/>
              <a:cs typeface="Calibri" panose="020F0502020204030204" pitchFamily="34" charset="0"/>
            </a:endParaRPr>
          </a:p>
        </p:txBody>
      </p:sp>
      <p:sp>
        <p:nvSpPr>
          <p:cNvPr id="3" name="Slide Number Placeholder 2">
            <a:extLst>
              <a:ext uri="{FF2B5EF4-FFF2-40B4-BE49-F238E27FC236}">
                <a16:creationId xmlns:a16="http://schemas.microsoft.com/office/drawing/2014/main" xmlns="" id="{1872F474-F8A7-4660-0E80-C0B9061B1002}"/>
              </a:ext>
            </a:extLst>
          </p:cNvPr>
          <p:cNvSpPr>
            <a:spLocks noGrp="1"/>
          </p:cNvSpPr>
          <p:nvPr>
            <p:ph type="sldNum" sz="quarter" idx="12"/>
          </p:nvPr>
        </p:nvSpPr>
        <p:spPr/>
        <p:txBody>
          <a:bodyPr/>
          <a:lstStyle/>
          <a:p>
            <a:pPr>
              <a:defRPr/>
            </a:pPr>
            <a:fld id="{1255E05E-034E-4BC5-8C5A-EE6138FCADF6}" type="slidenum">
              <a:rPr lang="el-GR" altLang="el-GR" smtClean="0"/>
              <a:pPr>
                <a:defRPr/>
              </a:pPr>
              <a:t>16</a:t>
            </a:fld>
            <a:endParaRPr lang="el-GR" altLang="el-GR"/>
          </a:p>
        </p:txBody>
      </p:sp>
      <p:sp>
        <p:nvSpPr>
          <p:cNvPr id="7" name="TextBox 6">
            <a:extLst>
              <a:ext uri="{FF2B5EF4-FFF2-40B4-BE49-F238E27FC236}">
                <a16:creationId xmlns:a16="http://schemas.microsoft.com/office/drawing/2014/main" xmlns="" id="{EF5D35CA-B4A9-D30B-B413-E6BC0BC76E02}"/>
              </a:ext>
            </a:extLst>
          </p:cNvPr>
          <p:cNvSpPr txBox="1"/>
          <p:nvPr/>
        </p:nvSpPr>
        <p:spPr>
          <a:xfrm>
            <a:off x="1917631" y="5484397"/>
            <a:ext cx="4640082" cy="400110"/>
          </a:xfrm>
          <a:prstGeom prst="rect">
            <a:avLst/>
          </a:prstGeom>
          <a:noFill/>
        </p:spPr>
        <p:txBody>
          <a:bodyPr wrap="square">
            <a:spAutoFit/>
          </a:bodyPr>
          <a:lstStyle/>
          <a:p>
            <a:r>
              <a:rPr lang="en-US" dirty="0">
                <a:solidFill>
                  <a:srgbClr val="FFC000"/>
                </a:solidFill>
              </a:rPr>
              <a:t>https://www.iahreuropecongress.org/</a:t>
            </a:r>
            <a:endParaRPr lang="en-US" dirty="0">
              <a:solidFill>
                <a:srgbClr val="FFC000"/>
              </a:solidFill>
            </a:endParaRPr>
          </a:p>
        </p:txBody>
      </p:sp>
      <p:pic>
        <p:nvPicPr>
          <p:cNvPr id="9" name="Picture 8" descr="A picture containing diagram&#10;&#10;Description automatically generated"/>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5884545" cy="3095625"/>
          </a:xfrm>
          <a:prstGeom prst="rect">
            <a:avLst/>
          </a:prstGeom>
          <a:noFill/>
          <a:ln>
            <a:noFill/>
          </a:ln>
        </p:spPr>
      </p:pic>
    </p:spTree>
    <p:extLst>
      <p:ext uri="{BB962C8B-B14F-4D97-AF65-F5344CB8AC3E}">
        <p14:creationId xmlns:p14="http://schemas.microsoft.com/office/powerpoint/2010/main" val="264668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498"/>
            <a:ext cx="9144000" cy="1143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Παραδείγματα χρηματοδοτούμενης έρευνας: Ολυμπιακές εγκαταστάσεις</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245" y="1844824"/>
            <a:ext cx="6243699" cy="422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17</a:t>
            </a:fld>
            <a:endParaRPr lang="el-GR" altLang="el-GR"/>
          </a:p>
        </p:txBody>
      </p:sp>
    </p:spTree>
    <p:extLst>
      <p:ext uri="{BB962C8B-B14F-4D97-AF65-F5344CB8AC3E}">
        <p14:creationId xmlns:p14="http://schemas.microsoft.com/office/powerpoint/2010/main" val="1586849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9472"/>
            <a:ext cx="9144000" cy="1143000"/>
          </a:xfrm>
        </p:spPr>
        <p:txBody>
          <a:bodyPr anchor="b">
            <a:noAutofit/>
          </a:bodyPr>
          <a:lstStyle/>
          <a:p>
            <a:pPr algn="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Παραδείγματα χρηματοδοτούμενης έρευνας: Αερολιμένας «Μακεδονία»</a:t>
            </a:r>
          </a:p>
        </p:txBody>
      </p:sp>
      <p:pic>
        <p:nvPicPr>
          <p:cNvPr id="6" name="Picture 10" descr="Εικόνα 016"/>
          <p:cNvPicPr>
            <a:picLocks noChangeAspect="1" noChangeArrowheads="1"/>
          </p:cNvPicPr>
          <p:nvPr/>
        </p:nvPicPr>
        <p:blipFill>
          <a:blip r:embed="rId2" cstate="print"/>
          <a:srcRect/>
          <a:stretch>
            <a:fillRect/>
          </a:stretch>
        </p:blipFill>
        <p:spPr bwMode="auto">
          <a:xfrm>
            <a:off x="251520" y="1254968"/>
            <a:ext cx="4895850" cy="2559050"/>
          </a:xfrm>
          <a:prstGeom prst="rect">
            <a:avLst/>
          </a:prstGeom>
          <a:noFill/>
          <a:ln w="9525">
            <a:noFill/>
            <a:miter lim="800000"/>
            <a:headEnd/>
            <a:tailEnd/>
          </a:ln>
        </p:spPr>
      </p:pic>
      <p:pic>
        <p:nvPicPr>
          <p:cNvPr id="7" name="Picture 11" descr="ΕΠΙΣΚΕΨΗ ΑΠΟ ΘΕΣΣΑΛΟΝΙΚΗ (12)"/>
          <p:cNvPicPr>
            <a:picLocks noChangeAspect="1" noChangeArrowheads="1"/>
          </p:cNvPicPr>
          <p:nvPr/>
        </p:nvPicPr>
        <p:blipFill>
          <a:blip r:embed="rId3" cstate="print"/>
          <a:srcRect/>
          <a:stretch>
            <a:fillRect/>
          </a:stretch>
        </p:blipFill>
        <p:spPr bwMode="auto">
          <a:xfrm>
            <a:off x="4499868" y="2294728"/>
            <a:ext cx="4392612" cy="3287712"/>
          </a:xfrm>
          <a:prstGeom prst="rect">
            <a:avLst/>
          </a:prstGeom>
          <a:noFill/>
          <a:ln w="9525">
            <a:noFill/>
            <a:miter lim="800000"/>
            <a:headEnd/>
            <a:tailEnd/>
          </a:ln>
        </p:spPr>
      </p:pic>
      <p:sp>
        <p:nvSpPr>
          <p:cNvPr id="8" name="Content Placeholder 2"/>
          <p:cNvSpPr txBox="1">
            <a:spLocks/>
          </p:cNvSpPr>
          <p:nvPr/>
        </p:nvSpPr>
        <p:spPr>
          <a:xfrm>
            <a:off x="107504" y="4293096"/>
            <a:ext cx="4320480" cy="1728192"/>
          </a:xfrm>
          <a:prstGeom prst="rect">
            <a:avLst/>
          </a:prstGeom>
        </p:spPr>
        <p:txBody>
          <a:bodyPr rtlCol="0">
            <a:normAutofit fontScale="925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Arial" panose="020B0604020202020204" pitchFamily="34" charset="0"/>
              <a:buNone/>
              <a:defRPr/>
            </a:pPr>
            <a:r>
              <a:rPr lang="el-GR" sz="1400" dirty="0">
                <a:solidFill>
                  <a:srgbClr val="FEE8B0"/>
                </a:solidFill>
              </a:rPr>
              <a:t>Έρευνα για  την  επέκταση  του αεροδιαδρόμου του κρατικού αερολιμένα Θεσσαλονίκης «Μακεδονία» και ειδικότερα για την οριστικοποίηση της μορφής και των διαστάσεων του μετώπου της επέκτασης, ώστε  να  εξασφαλίζεται  η  ασφάλεια  των  αεροσκαφών έναντι του κινδύνου υπερπήδησης κυματισμών σε φυσικό μοντέλο στο Εργαστήριο Λιμενικών Έργων</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18</a:t>
            </a:fld>
            <a:endParaRPr lang="el-GR" altLang="el-GR"/>
          </a:p>
        </p:txBody>
      </p:sp>
    </p:spTree>
    <p:extLst>
      <p:ext uri="{BB962C8B-B14F-4D97-AF65-F5344CB8AC3E}">
        <p14:creationId xmlns:p14="http://schemas.microsoft.com/office/powerpoint/2010/main" val="2512288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EF2E181-E766-9B76-ADC8-9EB74C04B385}"/>
              </a:ext>
            </a:extLst>
          </p:cNvPr>
          <p:cNvSpPr/>
          <p:nvPr/>
        </p:nvSpPr>
        <p:spPr>
          <a:xfrm>
            <a:off x="20979" y="3685292"/>
            <a:ext cx="9023822" cy="3055918"/>
          </a:xfrm>
          <a:prstGeom prst="rect">
            <a:avLst/>
          </a:prstGeom>
          <a:gradFill>
            <a:gsLst>
              <a:gs pos="0">
                <a:schemeClr val="accent1">
                  <a:lumMod val="5000"/>
                  <a:lumOff val="95000"/>
                  <a:alpha val="5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2"/>
                </a:solidFill>
                <a:latin typeface="Calibri" panose="020F0502020204030204" pitchFamily="34" charset="0"/>
                <a:cs typeface="Calibri" panose="020F0502020204030204" pitchFamily="34" charset="0"/>
              </a:rPr>
              <a:t>(</a:t>
            </a:r>
            <a:r>
              <a:rPr lang="el-GR" sz="2000" b="1">
                <a:solidFill>
                  <a:schemeClr val="tx2"/>
                </a:solidFill>
                <a:latin typeface="Calibri" panose="020F0502020204030204" pitchFamily="34" charset="0"/>
                <a:cs typeface="Calibri" panose="020F0502020204030204" pitchFamily="34" charset="0"/>
              </a:rPr>
              <a:t>α)</a:t>
            </a:r>
            <a:endParaRPr lang="en-US" dirty="0"/>
          </a:p>
        </p:txBody>
      </p:sp>
      <p:sp>
        <p:nvSpPr>
          <p:cNvPr id="2" name="Τίτλος 1"/>
          <p:cNvSpPr>
            <a:spLocks noGrp="1"/>
          </p:cNvSpPr>
          <p:nvPr>
            <p:ph type="title"/>
          </p:nvPr>
        </p:nvSpPr>
        <p:spPr>
          <a:xfrm>
            <a:off x="-39109" y="0"/>
            <a:ext cx="9144000" cy="929650"/>
          </a:xfrm>
        </p:spPr>
        <p:txBody>
          <a:bodyPr anchor="b">
            <a:noAutofit/>
          </a:bodyPr>
          <a:lstStyle/>
          <a:p>
            <a:pPr algn="r">
              <a:lnSpc>
                <a:spcPct val="90000"/>
              </a:lnSpc>
            </a:pP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Παραδείγματα χρηματοδοτούμενης έρευνας:</a:t>
            </a:r>
            <a:b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br>
            <a:r>
              <a:rPr lang="el-GR" sz="2000" dirty="0">
                <a:solidFill>
                  <a:schemeClr val="accent3">
                    <a:lumMod val="60000"/>
                    <a:lumOff val="40000"/>
                  </a:schemeClr>
                </a:solidFill>
                <a:latin typeface="Cambria" pitchFamily="18" charset="0"/>
                <a:ea typeface="Cambria" pitchFamily="18" charset="0"/>
                <a:cs typeface="Calibri" panose="020F0502020204030204" pitchFamily="34" charset="0"/>
              </a:rPr>
              <a:t>«Ολοκληρωμένη Διαχείριση Παράκτιας Ζώνης Δήμου Θηβαίων»</a:t>
            </a:r>
          </a:p>
        </p:txBody>
      </p:sp>
      <p:sp>
        <p:nvSpPr>
          <p:cNvPr id="8" name="Content Placeholder 2"/>
          <p:cNvSpPr txBox="1">
            <a:spLocks/>
          </p:cNvSpPr>
          <p:nvPr/>
        </p:nvSpPr>
        <p:spPr>
          <a:xfrm>
            <a:off x="159054" y="949385"/>
            <a:ext cx="3810000" cy="2721584"/>
          </a:xfrm>
          <a:prstGeom prst="rect">
            <a:avLst/>
          </a:prstGeom>
        </p:spPr>
        <p:txBody>
          <a:bodyPr rtlCol="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Arial" panose="020B0604020202020204" pitchFamily="34" charset="0"/>
              <a:buNone/>
              <a:defRPr/>
            </a:pPr>
            <a:r>
              <a:rPr lang="el-GR" sz="1600" dirty="0">
                <a:solidFill>
                  <a:srgbClr val="FEE8B0"/>
                </a:solidFill>
              </a:rPr>
              <a:t> </a:t>
            </a:r>
          </a:p>
          <a:p>
            <a:pPr marL="0" indent="0">
              <a:buFont typeface="Arial" panose="020B0604020202020204" pitchFamily="34" charset="0"/>
              <a:buNone/>
              <a:defRPr/>
            </a:pPr>
            <a:r>
              <a:rPr lang="el-GR" sz="1600" dirty="0">
                <a:solidFill>
                  <a:srgbClr val="FFFFCC"/>
                </a:solidFill>
              </a:rPr>
              <a:t>Προτάσεις και παρεμβάσεις για:</a:t>
            </a:r>
          </a:p>
          <a:p>
            <a:pPr>
              <a:buClr>
                <a:srgbClr val="FFFFCC"/>
              </a:buClr>
              <a:buSzPct val="100000"/>
              <a:buFont typeface="Wingdings" panose="05000000000000000000" pitchFamily="2" charset="2"/>
              <a:buChar char="v"/>
              <a:defRPr/>
            </a:pPr>
            <a:r>
              <a:rPr lang="el-GR" sz="1400" dirty="0">
                <a:solidFill>
                  <a:srgbClr val="FFFFCC"/>
                </a:solidFill>
              </a:rPr>
              <a:t>την </a:t>
            </a:r>
            <a:r>
              <a:rPr lang="el-GR" sz="1400" b="1" dirty="0">
                <a:solidFill>
                  <a:srgbClr val="FFFFCC"/>
                </a:solidFill>
              </a:rPr>
              <a:t>ενίσχυση της ανθεκτικότητας </a:t>
            </a:r>
            <a:r>
              <a:rPr lang="el-GR" sz="1400" dirty="0">
                <a:solidFill>
                  <a:srgbClr val="FFFFCC"/>
                </a:solidFill>
              </a:rPr>
              <a:t>έναντι των επιπτώσεων της κλιματικής αλλαγής, </a:t>
            </a:r>
          </a:p>
          <a:p>
            <a:pPr>
              <a:buClr>
                <a:srgbClr val="FFFFCC"/>
              </a:buClr>
              <a:buSzPct val="100000"/>
              <a:buFont typeface="Wingdings" panose="05000000000000000000" pitchFamily="2" charset="2"/>
              <a:buChar char="v"/>
              <a:defRPr/>
            </a:pPr>
            <a:r>
              <a:rPr lang="el-GR" sz="1400" dirty="0">
                <a:solidFill>
                  <a:srgbClr val="FFFFCC"/>
                </a:solidFill>
              </a:rPr>
              <a:t>την ανάδειξη του φυσικού και πολιτιστικού πλούτου και </a:t>
            </a:r>
          </a:p>
          <a:p>
            <a:pPr>
              <a:buClr>
                <a:srgbClr val="FFFFCC"/>
              </a:buClr>
              <a:buSzPct val="100000"/>
              <a:buFont typeface="Wingdings" panose="05000000000000000000" pitchFamily="2" charset="2"/>
              <a:buChar char="v"/>
              <a:defRPr/>
            </a:pPr>
            <a:r>
              <a:rPr lang="el-GR" sz="1400" dirty="0">
                <a:solidFill>
                  <a:srgbClr val="FFFFCC"/>
                </a:solidFill>
              </a:rPr>
              <a:t>την </a:t>
            </a:r>
            <a:r>
              <a:rPr lang="el-GR" sz="1400" b="1" dirty="0">
                <a:solidFill>
                  <a:srgbClr val="FFFFCC"/>
                </a:solidFill>
              </a:rPr>
              <a:t>εφαρμογή μιας βιώσιμης ανάπτυξης.</a:t>
            </a:r>
            <a:r>
              <a:rPr lang="el-GR" sz="1400" dirty="0">
                <a:solidFill>
                  <a:srgbClr val="FFFFCC"/>
                </a:solidFill>
              </a:rPr>
              <a:t> </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19</a:t>
            </a:fld>
            <a:endParaRPr lang="el-GR" altLang="el-GR"/>
          </a:p>
        </p:txBody>
      </p:sp>
      <p:pic>
        <p:nvPicPr>
          <p:cNvPr id="9" name="Picture 8" descr="C:\Users\Christina\Documents\NTUA-LHW\Proposals-Projects\2021\THIVA\Stadio A\diafora\jps for text 14-12-2021_gk\EΞΩΦΥΛΛΟ_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1669" y="1058473"/>
            <a:ext cx="4733132" cy="2561456"/>
          </a:xfrm>
          <a:prstGeom prst="rect">
            <a:avLst/>
          </a:prstGeom>
          <a:noFill/>
          <a:ln w="15875">
            <a:solidFill>
              <a:schemeClr val="accent3">
                <a:lumMod val="20000"/>
                <a:lumOff val="80000"/>
              </a:schemeClr>
            </a:solidFill>
          </a:ln>
        </p:spPr>
      </p:pic>
      <p:pic>
        <p:nvPicPr>
          <p:cNvPr id="11" name="Picture 10" descr="E:\xartes\3_A3_SARANTI_LIMENIKO_ENAL_2.png"/>
          <p:cNvPicPr>
            <a:picLocks noChangeAspect="1"/>
          </p:cNvPicPr>
          <p:nvPr/>
        </p:nvPicPr>
        <p:blipFill rotWithShape="1">
          <a:blip r:embed="rId4" cstate="print">
            <a:extLst>
              <a:ext uri="{28A0092B-C50C-407E-A947-70E740481C1C}">
                <a14:useLocalDpi xmlns:a14="http://schemas.microsoft.com/office/drawing/2010/main" val="0"/>
              </a:ext>
            </a:extLst>
          </a:blip>
          <a:srcRect l="3574" b="5514"/>
          <a:stretch/>
        </p:blipFill>
        <p:spPr bwMode="auto">
          <a:xfrm>
            <a:off x="154341" y="4004906"/>
            <a:ext cx="3738398" cy="2589093"/>
          </a:xfrm>
          <a:prstGeom prst="rect">
            <a:avLst/>
          </a:prstGeom>
          <a:noFill/>
          <a:ln>
            <a:noFill/>
          </a:ln>
        </p:spPr>
      </p:pic>
      <p:pic>
        <p:nvPicPr>
          <p:cNvPr id="12" name="Picture 11" descr="C:\Users\Christina\Documents\NTUA-LHW\Proposals-Projects\2021\THIVA\Stadio B\from giorgos kagkelis\2022-07-02_xartes_wetransfer_1625\PARAMETROI_A3\PRESENT\11 Ακραίο χαρακτηριστικό ύψος κύματος.png"/>
          <p:cNvPicPr>
            <a:picLocks noChangeAspect="1"/>
          </p:cNvPicPr>
          <p:nvPr/>
        </p:nvPicPr>
        <p:blipFill rotWithShape="1">
          <a:blip r:embed="rId5" cstate="print">
            <a:extLst>
              <a:ext uri="{28A0092B-C50C-407E-A947-70E740481C1C}">
                <a14:useLocalDpi xmlns:a14="http://schemas.microsoft.com/office/drawing/2010/main" val="0"/>
              </a:ext>
            </a:extLst>
          </a:blip>
          <a:srcRect l="10062" t="6970" r="61896" b="73280"/>
          <a:stretch/>
        </p:blipFill>
        <p:spPr bwMode="auto">
          <a:xfrm>
            <a:off x="4804782" y="4284015"/>
            <a:ext cx="3499447" cy="1502549"/>
          </a:xfrm>
          <a:prstGeom prst="rect">
            <a:avLst/>
          </a:prstGeom>
          <a:noFill/>
          <a:ln>
            <a:noFill/>
          </a:ln>
        </p:spPr>
      </p:pic>
      <p:sp>
        <p:nvSpPr>
          <p:cNvPr id="13" name="Content Placeholder 2"/>
          <p:cNvSpPr txBox="1">
            <a:spLocks/>
          </p:cNvSpPr>
          <p:nvPr/>
        </p:nvSpPr>
        <p:spPr>
          <a:xfrm>
            <a:off x="3969054" y="5904644"/>
            <a:ext cx="4793946" cy="740747"/>
          </a:xfrm>
          <a:prstGeom prst="rect">
            <a:avLst/>
          </a:prstGeom>
        </p:spPr>
        <p:txBody>
          <a:bodyPr rtlCol="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Arial" panose="020B0604020202020204" pitchFamily="34" charset="0"/>
              <a:buNone/>
              <a:defRPr/>
            </a:pPr>
            <a:r>
              <a:rPr lang="el-GR" sz="1400" b="1" dirty="0">
                <a:solidFill>
                  <a:schemeClr val="tx2"/>
                </a:solidFill>
                <a:latin typeface="Calibri" panose="020F0502020204030204" pitchFamily="34" charset="0"/>
                <a:cs typeface="Calibri" panose="020F0502020204030204" pitchFamily="34" charset="0"/>
              </a:rPr>
              <a:t>Β. Προτεινόμενες παρεμβάσεις </a:t>
            </a:r>
          </a:p>
          <a:p>
            <a:pPr marL="339725" indent="-227013">
              <a:spcBef>
                <a:spcPts val="0"/>
              </a:spcBef>
              <a:buFont typeface="Arial" panose="020B0604020202020204" pitchFamily="34" charset="0"/>
              <a:buNone/>
              <a:tabLst>
                <a:tab pos="339725" algn="l"/>
              </a:tabLst>
              <a:defRPr/>
            </a:pPr>
            <a:r>
              <a:rPr lang="el-GR" sz="1400" b="1" dirty="0">
                <a:solidFill>
                  <a:schemeClr val="tx2"/>
                </a:solidFill>
                <a:latin typeface="Calibri" panose="020F0502020204030204" pitchFamily="34" charset="0"/>
                <a:cs typeface="Calibri" panose="020F0502020204030204" pitchFamily="34" charset="0"/>
              </a:rPr>
              <a:t>(α)</a:t>
            </a:r>
            <a:r>
              <a:rPr lang="en-US" sz="1400" b="1" dirty="0">
                <a:solidFill>
                  <a:schemeClr val="tx2"/>
                </a:solidFill>
                <a:latin typeface="Calibri" panose="020F0502020204030204" pitchFamily="34" charset="0"/>
                <a:cs typeface="Calibri" panose="020F0502020204030204" pitchFamily="34" charset="0"/>
              </a:rPr>
              <a:t>	</a:t>
            </a:r>
            <a:r>
              <a:rPr lang="el-GR" sz="1400" b="1" dirty="0">
                <a:solidFill>
                  <a:schemeClr val="tx2"/>
                </a:solidFill>
                <a:latin typeface="Calibri" panose="020F0502020204030204" pitchFamily="34" charset="0"/>
                <a:cs typeface="Calibri" panose="020F0502020204030204" pitchFamily="34" charset="0"/>
              </a:rPr>
              <a:t>αναβάθμιση &amp; επέκταση </a:t>
            </a:r>
            <a:r>
              <a:rPr lang="el-GR" sz="1400" b="1" dirty="0" err="1">
                <a:solidFill>
                  <a:schemeClr val="tx2"/>
                </a:solidFill>
                <a:latin typeface="Calibri" panose="020F0502020204030204" pitchFamily="34" charset="0"/>
                <a:cs typeface="Calibri" panose="020F0502020204030204" pitchFamily="34" charset="0"/>
              </a:rPr>
              <a:t>υφ</a:t>
            </a:r>
            <a:r>
              <a:rPr lang="el-GR" sz="1400" b="1" dirty="0">
                <a:solidFill>
                  <a:schemeClr val="tx2"/>
                </a:solidFill>
                <a:latin typeface="Calibri" panose="020F0502020204030204" pitchFamily="34" charset="0"/>
                <a:cs typeface="Calibri" panose="020F0502020204030204" pitchFamily="34" charset="0"/>
              </a:rPr>
              <a:t>. αλιευτικού καταφυγίου </a:t>
            </a:r>
          </a:p>
          <a:p>
            <a:pPr marL="339725" indent="-227013" algn="just">
              <a:spcBef>
                <a:spcPts val="0"/>
              </a:spcBef>
              <a:buFont typeface="Arial" panose="020B0604020202020204" pitchFamily="34" charset="0"/>
              <a:buNone/>
              <a:tabLst>
                <a:tab pos="339725" algn="l"/>
              </a:tabLst>
              <a:defRPr/>
            </a:pPr>
            <a:r>
              <a:rPr lang="el-GR" sz="1400" b="1" dirty="0">
                <a:solidFill>
                  <a:schemeClr val="tx2"/>
                </a:solidFill>
                <a:latin typeface="Calibri" panose="020F0502020204030204" pitchFamily="34" charset="0"/>
                <a:cs typeface="Calibri" panose="020F0502020204030204" pitchFamily="34" charset="0"/>
              </a:rPr>
              <a:t>(β) έργα παράκτιας  προστασίας από διάβρωση</a:t>
            </a:r>
          </a:p>
        </p:txBody>
      </p:sp>
      <p:sp>
        <p:nvSpPr>
          <p:cNvPr id="14" name="Content Placeholder 2"/>
          <p:cNvSpPr txBox="1">
            <a:spLocks/>
          </p:cNvSpPr>
          <p:nvPr/>
        </p:nvSpPr>
        <p:spPr>
          <a:xfrm>
            <a:off x="5562600" y="4004906"/>
            <a:ext cx="2852480" cy="413927"/>
          </a:xfrm>
          <a:prstGeom prst="rect">
            <a:avLst/>
          </a:prstGeom>
        </p:spPr>
        <p:txBody>
          <a:bodyPr rtlCol="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Arial" panose="020B0604020202020204" pitchFamily="34" charset="0"/>
              <a:buNone/>
              <a:defRPr/>
            </a:pPr>
            <a:r>
              <a:rPr lang="el-GR" sz="1400" b="1" dirty="0">
                <a:solidFill>
                  <a:schemeClr val="tx2"/>
                </a:solidFill>
                <a:latin typeface="Calibri" panose="020F0502020204030204" pitchFamily="34" charset="0"/>
                <a:cs typeface="Calibri" panose="020F0502020204030204" pitchFamily="34" charset="0"/>
              </a:rPr>
              <a:t>Α. Εκτίμηση τρωτότητας</a:t>
            </a:r>
          </a:p>
        </p:txBody>
      </p:sp>
      <p:sp>
        <p:nvSpPr>
          <p:cNvPr id="20" name="TextBox 19">
            <a:extLst>
              <a:ext uri="{FF2B5EF4-FFF2-40B4-BE49-F238E27FC236}">
                <a16:creationId xmlns:a16="http://schemas.microsoft.com/office/drawing/2014/main" xmlns="" id="{E5C0026A-DE6E-47FE-D664-13A5A93FBCAF}"/>
              </a:ext>
            </a:extLst>
          </p:cNvPr>
          <p:cNvSpPr txBox="1"/>
          <p:nvPr/>
        </p:nvSpPr>
        <p:spPr>
          <a:xfrm>
            <a:off x="3306181" y="3639664"/>
            <a:ext cx="2453419" cy="369332"/>
          </a:xfrm>
          <a:prstGeom prst="rect">
            <a:avLst/>
          </a:prstGeom>
          <a:noFill/>
        </p:spPr>
        <p:txBody>
          <a:bodyPr wrap="square">
            <a:spAutoFit/>
          </a:bodyPr>
          <a:lstStyle/>
          <a:p>
            <a:r>
              <a:rPr lang="el-GR" sz="1800" b="1" dirty="0">
                <a:solidFill>
                  <a:srgbClr val="FFC000"/>
                </a:solidFill>
                <a:latin typeface="Calibri" panose="020F0502020204030204" pitchFamily="34" charset="0"/>
                <a:cs typeface="Calibri" panose="020F0502020204030204" pitchFamily="34" charset="0"/>
              </a:rPr>
              <a:t>Παραλία Σαράντη</a:t>
            </a:r>
            <a:endParaRPr lang="en-US" sz="1800" dirty="0">
              <a:solidFill>
                <a:srgbClr val="FFC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5212F528-A338-07FF-0E66-69F4AC97698E}"/>
              </a:ext>
            </a:extLst>
          </p:cNvPr>
          <p:cNvSpPr txBox="1"/>
          <p:nvPr/>
        </p:nvSpPr>
        <p:spPr>
          <a:xfrm>
            <a:off x="1066384" y="5646467"/>
            <a:ext cx="539291" cy="338554"/>
          </a:xfrm>
          <a:prstGeom prst="rect">
            <a:avLst/>
          </a:prstGeom>
          <a:noFill/>
        </p:spPr>
        <p:txBody>
          <a:bodyPr wrap="square">
            <a:spAutoFit/>
          </a:bodyPr>
          <a:lstStyle/>
          <a:p>
            <a:r>
              <a:rPr lang="en-US" sz="1600" b="1" dirty="0">
                <a:solidFill>
                  <a:srgbClr val="FFC000"/>
                </a:solidFill>
                <a:latin typeface="Calibri" panose="020F0502020204030204" pitchFamily="34" charset="0"/>
                <a:cs typeface="Calibri" panose="020F0502020204030204" pitchFamily="34" charset="0"/>
              </a:rPr>
              <a:t>(</a:t>
            </a:r>
            <a:r>
              <a:rPr lang="el-GR" sz="1600" b="1" dirty="0">
                <a:solidFill>
                  <a:srgbClr val="FFC000"/>
                </a:solidFill>
                <a:latin typeface="Calibri" panose="020F0502020204030204" pitchFamily="34" charset="0"/>
                <a:cs typeface="Calibri" panose="020F0502020204030204" pitchFamily="34" charset="0"/>
              </a:rPr>
              <a:t>α)</a:t>
            </a:r>
            <a:endParaRPr lang="en-US" sz="1600" dirty="0">
              <a:solidFill>
                <a:srgbClr val="FFC000"/>
              </a:solidFill>
            </a:endParaRPr>
          </a:p>
        </p:txBody>
      </p:sp>
      <p:sp>
        <p:nvSpPr>
          <p:cNvPr id="19" name="TextBox 18">
            <a:extLst>
              <a:ext uri="{FF2B5EF4-FFF2-40B4-BE49-F238E27FC236}">
                <a16:creationId xmlns:a16="http://schemas.microsoft.com/office/drawing/2014/main" xmlns="" id="{EA404452-FF66-6E3C-229E-9FC17A60C46C}"/>
              </a:ext>
            </a:extLst>
          </p:cNvPr>
          <p:cNvSpPr txBox="1"/>
          <p:nvPr/>
        </p:nvSpPr>
        <p:spPr>
          <a:xfrm>
            <a:off x="1794408" y="4659853"/>
            <a:ext cx="539291" cy="338554"/>
          </a:xfrm>
          <a:prstGeom prst="rect">
            <a:avLst/>
          </a:prstGeom>
          <a:noFill/>
        </p:spPr>
        <p:txBody>
          <a:bodyPr wrap="square">
            <a:spAutoFit/>
          </a:bodyPr>
          <a:lstStyle/>
          <a:p>
            <a:r>
              <a:rPr lang="en-US" sz="1600" b="1" dirty="0">
                <a:solidFill>
                  <a:srgbClr val="FFC000"/>
                </a:solidFill>
                <a:latin typeface="Calibri" panose="020F0502020204030204" pitchFamily="34" charset="0"/>
                <a:cs typeface="Calibri" panose="020F0502020204030204" pitchFamily="34" charset="0"/>
              </a:rPr>
              <a:t>(</a:t>
            </a:r>
            <a:r>
              <a:rPr lang="el-GR" sz="1600" b="1" dirty="0">
                <a:solidFill>
                  <a:srgbClr val="FFC000"/>
                </a:solidFill>
                <a:latin typeface="Calibri" panose="020F0502020204030204" pitchFamily="34" charset="0"/>
                <a:cs typeface="Calibri" panose="020F0502020204030204" pitchFamily="34" charset="0"/>
              </a:rPr>
              <a:t>β)</a:t>
            </a:r>
            <a:endParaRPr lang="en-US" sz="1600" dirty="0">
              <a:solidFill>
                <a:srgbClr val="FFC000"/>
              </a:solidFill>
            </a:endParaRPr>
          </a:p>
        </p:txBody>
      </p:sp>
    </p:spTree>
    <p:extLst>
      <p:ext uri="{BB962C8B-B14F-4D97-AF65-F5344CB8AC3E}">
        <p14:creationId xmlns:p14="http://schemas.microsoft.com/office/powerpoint/2010/main" val="418584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67589"/>
            <a:ext cx="9144000" cy="1143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Ειδικότητες Πολιτικών Μηχανικών</a:t>
            </a:r>
          </a:p>
        </p:txBody>
      </p:sp>
      <p:sp>
        <p:nvSpPr>
          <p:cNvPr id="5" name="Rectangle 3"/>
          <p:cNvSpPr txBox="1">
            <a:spLocks noChangeArrowheads="1"/>
          </p:cNvSpPr>
          <p:nvPr/>
        </p:nvSpPr>
        <p:spPr>
          <a:xfrm>
            <a:off x="539552" y="1351792"/>
            <a:ext cx="8305801" cy="4525963"/>
          </a:xfrm>
          <a:prstGeom prst="rect">
            <a:avLst/>
          </a:prstGeom>
          <a:noFill/>
        </p:spPr>
        <p:txBody>
          <a:bodyPr anchor="ct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nSpc>
                <a:spcPct val="80000"/>
              </a:lnSpc>
              <a:buFont typeface="Wingdings" pitchFamily="2" charset="2"/>
              <a:buNone/>
            </a:pPr>
            <a:r>
              <a:rPr lang="el-GR" sz="2400" dirty="0">
                <a:solidFill>
                  <a:srgbClr val="FEE8B0"/>
                </a:solidFill>
                <a:latin typeface="Cambria" panose="02040503050406030204" pitchFamily="18" charset="0"/>
                <a:ea typeface="Cambria" panose="02040503050406030204" pitchFamily="18" charset="0"/>
                <a:cs typeface="Calibri" panose="020F0502020204030204" pitchFamily="34" charset="0"/>
              </a:rPr>
              <a:t>Με βάση μελέτη του ΤΕΕ και τις κατηγορίες πτυχίων  μελετητών και πτυχίων εργοληπτών δημοσίων έργων:</a:t>
            </a:r>
          </a:p>
          <a:p>
            <a:pPr marL="0" indent="0">
              <a:lnSpc>
                <a:spcPct val="80000"/>
              </a:lnSpc>
              <a:buFont typeface="Wingdings" pitchFamily="2" charset="2"/>
              <a:buNone/>
            </a:pPr>
            <a:endParaRPr lang="el-GR" sz="2400" dirty="0">
              <a:solidFill>
                <a:srgbClr val="FEE8B0"/>
              </a:solidFill>
              <a:latin typeface="Cambria" panose="02040503050406030204" pitchFamily="18" charset="0"/>
              <a:ea typeface="Cambria" panose="02040503050406030204" pitchFamily="18" charset="0"/>
              <a:cs typeface="Calibri" panose="020F0502020204030204" pitchFamily="34" charset="0"/>
            </a:endParaRPr>
          </a:p>
          <a:p>
            <a:pPr marL="576263" indent="-457200">
              <a:lnSpc>
                <a:spcPct val="80000"/>
              </a:lnSpc>
              <a:buClr>
                <a:srgbClr val="FFC000"/>
              </a:buClr>
            </a:pPr>
            <a:r>
              <a:rPr lang="el-GR" sz="2400" dirty="0">
                <a:solidFill>
                  <a:srgbClr val="FEE8B0"/>
                </a:solidFill>
                <a:latin typeface="Cambria" panose="02040503050406030204" pitchFamily="18" charset="0"/>
                <a:ea typeface="Cambria" panose="02040503050406030204" pitchFamily="18" charset="0"/>
                <a:cs typeface="Calibri" panose="020F0502020204030204" pitchFamily="34" charset="0"/>
              </a:rPr>
              <a:t>Δομικά Έργα και Μελέτες</a:t>
            </a:r>
          </a:p>
          <a:p>
            <a:pPr marL="576263" indent="-457200">
              <a:lnSpc>
                <a:spcPct val="80000"/>
              </a:lnSpc>
              <a:buClr>
                <a:srgbClr val="FFC000"/>
              </a:buClr>
            </a:pPr>
            <a:r>
              <a:rPr lang="el-GR" sz="2400" b="1" dirty="0">
                <a:solidFill>
                  <a:srgbClr val="FFC000"/>
                </a:solidFill>
                <a:latin typeface="Cambria" panose="02040503050406030204" pitchFamily="18" charset="0"/>
                <a:ea typeface="Cambria" panose="02040503050406030204" pitchFamily="18" charset="0"/>
                <a:cs typeface="Calibri" panose="020F0502020204030204" pitchFamily="34" charset="0"/>
              </a:rPr>
              <a:t>Υδραυλικά Έργα και Μελέτες</a:t>
            </a:r>
          </a:p>
          <a:p>
            <a:pPr marL="576263" indent="-457200">
              <a:lnSpc>
                <a:spcPct val="80000"/>
              </a:lnSpc>
              <a:buClr>
                <a:srgbClr val="FFC000"/>
              </a:buClr>
            </a:pPr>
            <a:r>
              <a:rPr lang="el-GR" sz="2400" b="1" dirty="0">
                <a:solidFill>
                  <a:srgbClr val="FFC000"/>
                </a:solidFill>
                <a:latin typeface="Cambria" panose="02040503050406030204" pitchFamily="18" charset="0"/>
                <a:ea typeface="Cambria" panose="02040503050406030204" pitchFamily="18" charset="0"/>
                <a:cs typeface="Calibri" panose="020F0502020204030204" pitchFamily="34" charset="0"/>
              </a:rPr>
              <a:t>Λιμενικά Έργα και Μελέτες</a:t>
            </a:r>
          </a:p>
          <a:p>
            <a:pPr marL="576263" indent="-457200">
              <a:lnSpc>
                <a:spcPct val="80000"/>
              </a:lnSpc>
              <a:buClr>
                <a:srgbClr val="FFC000"/>
              </a:buClr>
            </a:pPr>
            <a:r>
              <a:rPr lang="el-GR" sz="2400" dirty="0">
                <a:solidFill>
                  <a:srgbClr val="FEE8B0"/>
                </a:solidFill>
                <a:latin typeface="Cambria" panose="02040503050406030204" pitchFamily="18" charset="0"/>
                <a:ea typeface="Cambria" panose="02040503050406030204" pitchFamily="18" charset="0"/>
                <a:cs typeface="Calibri" panose="020F0502020204030204" pitchFamily="34" charset="0"/>
              </a:rPr>
              <a:t>Συγκοινωνιακά Έργα και Μελέτες</a:t>
            </a:r>
          </a:p>
          <a:p>
            <a:pPr marL="576263" indent="-457200">
              <a:lnSpc>
                <a:spcPct val="80000"/>
              </a:lnSpc>
              <a:buClr>
                <a:srgbClr val="FFC000"/>
              </a:buClr>
            </a:pPr>
            <a:r>
              <a:rPr lang="el-GR" sz="2400" dirty="0">
                <a:solidFill>
                  <a:srgbClr val="FEE8B0"/>
                </a:solidFill>
                <a:latin typeface="Cambria" panose="02040503050406030204" pitchFamily="18" charset="0"/>
                <a:ea typeface="Cambria" panose="02040503050406030204" pitchFamily="18" charset="0"/>
                <a:cs typeface="Calibri" panose="020F0502020204030204" pitchFamily="34" charset="0"/>
              </a:rPr>
              <a:t>Γεωτεχνικές Μελέτες</a:t>
            </a:r>
          </a:p>
          <a:p>
            <a:pPr marL="576263" indent="-457200">
              <a:lnSpc>
                <a:spcPct val="80000"/>
              </a:lnSpc>
              <a:buClr>
                <a:srgbClr val="FFC000"/>
              </a:buClr>
            </a:pPr>
            <a:r>
              <a:rPr lang="el-GR" sz="2400" b="1" dirty="0">
                <a:solidFill>
                  <a:srgbClr val="FFC000"/>
                </a:solidFill>
                <a:latin typeface="Cambria" panose="02040503050406030204" pitchFamily="18" charset="0"/>
                <a:ea typeface="Cambria" panose="02040503050406030204" pitchFamily="18" charset="0"/>
                <a:cs typeface="Calibri" panose="020F0502020204030204" pitchFamily="34" charset="0"/>
              </a:rPr>
              <a:t>Περιβαλλοντικές Μελέτες</a:t>
            </a:r>
          </a:p>
          <a:p>
            <a:pPr marL="576263" indent="-457200">
              <a:lnSpc>
                <a:spcPct val="80000"/>
              </a:lnSpc>
              <a:buClr>
                <a:srgbClr val="FFC000"/>
              </a:buClr>
            </a:pPr>
            <a:r>
              <a:rPr lang="el-GR" sz="2400" dirty="0">
                <a:solidFill>
                  <a:srgbClr val="FEE8B0"/>
                </a:solidFill>
                <a:latin typeface="Cambria" panose="02040503050406030204" pitchFamily="18" charset="0"/>
                <a:ea typeface="Cambria" panose="02040503050406030204" pitchFamily="18" charset="0"/>
                <a:cs typeface="Calibri" panose="020F0502020204030204" pitchFamily="34" charset="0"/>
              </a:rPr>
              <a:t>Διαχείριση Έργων</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2</a:t>
            </a:fld>
            <a:endParaRPr lang="el-GR" altLang="el-GR"/>
          </a:p>
        </p:txBody>
      </p:sp>
    </p:spTree>
    <p:extLst>
      <p:ext uri="{BB962C8B-B14F-4D97-AF65-F5344CB8AC3E}">
        <p14:creationId xmlns:p14="http://schemas.microsoft.com/office/powerpoint/2010/main" val="722971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43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Παραδείγματα χρηματοδοτούμενης έρευνας: Πρόβλεψη κυματικής διαταραχής</a:t>
            </a:r>
          </a:p>
        </p:txBody>
      </p:sp>
      <p:sp>
        <p:nvSpPr>
          <p:cNvPr id="10" name="Content Placeholder 2"/>
          <p:cNvSpPr txBox="1">
            <a:spLocks/>
          </p:cNvSpPr>
          <p:nvPr/>
        </p:nvSpPr>
        <p:spPr>
          <a:xfrm>
            <a:off x="152400" y="1268437"/>
            <a:ext cx="2853512" cy="4321125"/>
          </a:xfrm>
          <a:prstGeom prst="rect">
            <a:avLst/>
          </a:prstGeom>
          <a:noFill/>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l-GR" sz="1400" dirty="0">
                <a:solidFill>
                  <a:srgbClr val="FEE8B0"/>
                </a:solidFill>
                <a:latin typeface="Cambria" pitchFamily="18" charset="0"/>
                <a:ea typeface="Cambria" pitchFamily="18" charset="0"/>
                <a:cs typeface="Calibri" panose="020F0502020204030204" pitchFamily="34" charset="0"/>
              </a:rPr>
              <a:t>Το </a:t>
            </a:r>
            <a:r>
              <a:rPr lang="en-US" sz="1400" dirty="0">
                <a:solidFill>
                  <a:srgbClr val="FEE8B0"/>
                </a:solidFill>
                <a:latin typeface="Cambria" pitchFamily="18" charset="0"/>
                <a:ea typeface="Cambria" pitchFamily="18" charset="0"/>
                <a:cs typeface="Calibri" panose="020F0502020204030204" pitchFamily="34" charset="0"/>
              </a:rPr>
              <a:t>project </a:t>
            </a:r>
            <a:r>
              <a:rPr lang="el-GR" sz="1400" dirty="0">
                <a:solidFill>
                  <a:srgbClr val="FEE8B0"/>
                </a:solidFill>
                <a:latin typeface="Cambria" pitchFamily="18" charset="0"/>
                <a:ea typeface="Cambria" pitchFamily="18" charset="0"/>
                <a:cs typeface="Calibri" panose="020F0502020204030204" pitchFamily="34" charset="0"/>
              </a:rPr>
              <a:t>ACCU-WAVES (ΕΔΚ Α’ 2019 – 2022, 1.000.000 €, συνεργασία με </a:t>
            </a:r>
            <a:r>
              <a:rPr lang="en-US" sz="1400" dirty="0" err="1">
                <a:solidFill>
                  <a:srgbClr val="FEE8B0"/>
                </a:solidFill>
                <a:latin typeface="Cambria" pitchFamily="18" charset="0"/>
                <a:ea typeface="Cambria" pitchFamily="18" charset="0"/>
                <a:cs typeface="Calibri" panose="020F0502020204030204" pitchFamily="34" charset="0"/>
              </a:rPr>
              <a:t>MarineTraffic</a:t>
            </a:r>
            <a:r>
              <a:rPr lang="en-US" sz="1400" dirty="0">
                <a:solidFill>
                  <a:srgbClr val="FEE8B0"/>
                </a:solidFill>
                <a:latin typeface="Cambria" pitchFamily="18" charset="0"/>
                <a:ea typeface="Cambria" pitchFamily="18" charset="0"/>
                <a:cs typeface="Calibri" panose="020F0502020204030204" pitchFamily="34" charset="0"/>
              </a:rPr>
              <a:t> &amp; </a:t>
            </a:r>
            <a:r>
              <a:rPr lang="el-GR" sz="1400" dirty="0">
                <a:solidFill>
                  <a:srgbClr val="FEE8B0"/>
                </a:solidFill>
                <a:latin typeface="Cambria" pitchFamily="18" charset="0"/>
                <a:ea typeface="Cambria" pitchFamily="18" charset="0"/>
                <a:cs typeface="Calibri" panose="020F0502020204030204" pitchFamily="34" charset="0"/>
              </a:rPr>
              <a:t>ΑΠΘ) είχε ως στόχο την ανάπτυξη συστήματος έγκαιρης 3ήμερης πρόβλεψης της κυματικής διαταραχής σε 50 λιμένες διεθνώς για την υποστήριξη αποφάσεων στη ναυσιπλοΐα και τη βελτιστοποίηση των υπηρεσιών που προσφέρουν οι λιμένες. Αναπτύχθηκαν προηγμένα μαθηματικά μοντέλα  προσομοίωσης της κυματικής διάδοσης, των θαλάσσιων ρευμάτων και της μεταβολής της θαλάσσιας στάθμης, λαμβάνοντας </a:t>
            </a:r>
            <a:r>
              <a:rPr lang="el-GR" sz="1400" dirty="0" err="1">
                <a:solidFill>
                  <a:srgbClr val="FEE8B0"/>
                </a:solidFill>
                <a:latin typeface="Cambria" pitchFamily="18" charset="0"/>
                <a:ea typeface="Cambria" pitchFamily="18" charset="0"/>
                <a:cs typeface="Calibri" panose="020F0502020204030204" pitchFamily="34" charset="0"/>
              </a:rPr>
              <a:t>μετεωκεανογραφικά</a:t>
            </a:r>
            <a:r>
              <a:rPr lang="el-GR" sz="1400" dirty="0">
                <a:solidFill>
                  <a:srgbClr val="FEE8B0"/>
                </a:solidFill>
                <a:latin typeface="Cambria" pitchFamily="18" charset="0"/>
                <a:ea typeface="Cambria" pitchFamily="18" charset="0"/>
                <a:cs typeface="Calibri" panose="020F0502020204030204" pitchFamily="34" charset="0"/>
              </a:rPr>
              <a:t> δεδομένα από ανοιχτές βάσεις. </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20</a:t>
            </a:fld>
            <a:endParaRPr lang="el-GR" altLang="el-GR"/>
          </a:p>
        </p:txBody>
      </p:sp>
      <p:pic>
        <p:nvPicPr>
          <p:cNvPr id="5" name="Picture 4">
            <a:extLst>
              <a:ext uri="{FF2B5EF4-FFF2-40B4-BE49-F238E27FC236}">
                <a16:creationId xmlns:a16="http://schemas.microsoft.com/office/drawing/2014/main" xmlns="" id="{4CF488E3-785C-FE23-16F9-29A5C81B0910}"/>
              </a:ext>
            </a:extLst>
          </p:cNvPr>
          <p:cNvPicPr>
            <a:picLocks noChangeAspect="1"/>
          </p:cNvPicPr>
          <p:nvPr/>
        </p:nvPicPr>
        <p:blipFill>
          <a:blip r:embed="rId3"/>
          <a:stretch>
            <a:fillRect/>
          </a:stretch>
        </p:blipFill>
        <p:spPr>
          <a:xfrm>
            <a:off x="2790808" y="1193572"/>
            <a:ext cx="6305130" cy="3075353"/>
          </a:xfrm>
          <a:prstGeom prst="rect">
            <a:avLst/>
          </a:prstGeom>
        </p:spPr>
      </p:pic>
      <p:pic>
        <p:nvPicPr>
          <p:cNvPr id="9" name="Picture 8">
            <a:extLst>
              <a:ext uri="{FF2B5EF4-FFF2-40B4-BE49-F238E27FC236}">
                <a16:creationId xmlns:a16="http://schemas.microsoft.com/office/drawing/2014/main" xmlns="" id="{EE770A58-4D3E-04A0-858D-0A70DE7E232B}"/>
              </a:ext>
            </a:extLst>
          </p:cNvPr>
          <p:cNvPicPr>
            <a:picLocks noChangeAspect="1"/>
          </p:cNvPicPr>
          <p:nvPr/>
        </p:nvPicPr>
        <p:blipFill>
          <a:blip r:embed="rId4"/>
          <a:stretch>
            <a:fillRect/>
          </a:stretch>
        </p:blipFill>
        <p:spPr>
          <a:xfrm>
            <a:off x="2761742" y="3912667"/>
            <a:ext cx="4025096" cy="1952769"/>
          </a:xfrm>
          <a:prstGeom prst="rect">
            <a:avLst/>
          </a:prstGeom>
        </p:spPr>
      </p:pic>
      <p:pic>
        <p:nvPicPr>
          <p:cNvPr id="12" name="Picture 11" descr="A picture containing chart&#10;&#10;Description automatically generated">
            <a:extLst>
              <a:ext uri="{FF2B5EF4-FFF2-40B4-BE49-F238E27FC236}">
                <a16:creationId xmlns:a16="http://schemas.microsoft.com/office/drawing/2014/main" xmlns="" id="{463A677D-5C8C-5169-460A-DECBCD2DCB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9178" y="4872872"/>
            <a:ext cx="3771680" cy="1985128"/>
          </a:xfrm>
          <a:prstGeom prst="rect">
            <a:avLst/>
          </a:prstGeom>
        </p:spPr>
      </p:pic>
    </p:spTree>
    <p:extLst>
      <p:ext uri="{BB962C8B-B14F-4D97-AF65-F5344CB8AC3E}">
        <p14:creationId xmlns:p14="http://schemas.microsoft.com/office/powerpoint/2010/main" val="2869849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524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Παραδείγματα χρηματοδοτούμενης έρευνας:</a:t>
            </a:r>
            <a:b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b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Σύστημα Έγκαιρης Πρόγνωσης</a:t>
            </a:r>
            <a:b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b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Παράκτιας Πλημμύρας</a:t>
            </a:r>
          </a:p>
        </p:txBody>
      </p:sp>
      <p:sp>
        <p:nvSpPr>
          <p:cNvPr id="10" name="Content Placeholder 2"/>
          <p:cNvSpPr txBox="1">
            <a:spLocks/>
          </p:cNvSpPr>
          <p:nvPr/>
        </p:nvSpPr>
        <p:spPr>
          <a:xfrm>
            <a:off x="46555" y="1524000"/>
            <a:ext cx="2853512" cy="4321125"/>
          </a:xfrm>
          <a:prstGeom prst="rect">
            <a:avLst/>
          </a:prstGeom>
          <a:noFill/>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l-GR" sz="1400" dirty="0">
                <a:solidFill>
                  <a:srgbClr val="FEE8B0"/>
                </a:solidFill>
                <a:latin typeface="Cambria" pitchFamily="18" charset="0"/>
                <a:ea typeface="Cambria" pitchFamily="18" charset="0"/>
                <a:cs typeface="Calibri" panose="020F0502020204030204" pitchFamily="34" charset="0"/>
              </a:rPr>
              <a:t>Τα έργα </a:t>
            </a:r>
            <a:r>
              <a:rPr lang="en-US" sz="1400" b="1" dirty="0" err="1">
                <a:solidFill>
                  <a:srgbClr val="FEE8B0"/>
                </a:solidFill>
                <a:latin typeface="Cambria" pitchFamily="18" charset="0"/>
                <a:ea typeface="Cambria" pitchFamily="18" charset="0"/>
                <a:cs typeface="Calibri" panose="020F0502020204030204" pitchFamily="34" charset="0"/>
              </a:rPr>
              <a:t>CoCoFlood</a:t>
            </a:r>
            <a:r>
              <a:rPr lang="en-US" sz="1400" dirty="0">
                <a:solidFill>
                  <a:srgbClr val="FEE8B0"/>
                </a:solidFill>
                <a:latin typeface="Cambria" pitchFamily="18" charset="0"/>
                <a:ea typeface="Cambria" pitchFamily="18" charset="0"/>
                <a:cs typeface="Calibri" panose="020F0502020204030204" pitchFamily="34" charset="0"/>
              </a:rPr>
              <a:t> (</a:t>
            </a:r>
            <a:r>
              <a:rPr lang="el-GR" sz="1400" dirty="0">
                <a:solidFill>
                  <a:srgbClr val="FEE8B0"/>
                </a:solidFill>
                <a:latin typeface="Cambria" pitchFamily="18" charset="0"/>
                <a:ea typeface="Cambria" pitchFamily="18" charset="0"/>
                <a:cs typeface="Calibri" panose="020F0502020204030204" pitchFamily="34" charset="0"/>
              </a:rPr>
              <a:t>ΠΡΑΣΙΝΟ ΤΑΜΕΙΟ 2023-2025, 200.000 €, σε συνεργασία με Δήμο Πύργου</a:t>
            </a:r>
            <a:r>
              <a:rPr lang="en-US" sz="1400" dirty="0">
                <a:solidFill>
                  <a:srgbClr val="FEE8B0"/>
                </a:solidFill>
                <a:latin typeface="Cambria" pitchFamily="18" charset="0"/>
                <a:ea typeface="Cambria" pitchFamily="18" charset="0"/>
                <a:cs typeface="Calibri" panose="020F0502020204030204" pitchFamily="34" charset="0"/>
              </a:rPr>
              <a:t>)</a:t>
            </a:r>
            <a:r>
              <a:rPr lang="el-GR" sz="1400" dirty="0">
                <a:solidFill>
                  <a:srgbClr val="FEE8B0"/>
                </a:solidFill>
                <a:latin typeface="Cambria" pitchFamily="18" charset="0"/>
                <a:ea typeface="Cambria" pitchFamily="18" charset="0"/>
                <a:cs typeface="Calibri" panose="020F0502020204030204" pitchFamily="34" charset="0"/>
              </a:rPr>
              <a:t> &amp; </a:t>
            </a:r>
            <a:r>
              <a:rPr lang="en-US" sz="1400" b="1" dirty="0" err="1">
                <a:solidFill>
                  <a:srgbClr val="FEE8B0"/>
                </a:solidFill>
                <a:latin typeface="Cambria" pitchFamily="18" charset="0"/>
                <a:ea typeface="Cambria" pitchFamily="18" charset="0"/>
                <a:cs typeface="Calibri" panose="020F0502020204030204" pitchFamily="34" charset="0"/>
              </a:rPr>
              <a:t>CoastFlood</a:t>
            </a:r>
            <a:r>
              <a:rPr lang="en-US" sz="1400" dirty="0">
                <a:solidFill>
                  <a:srgbClr val="FEE8B0"/>
                </a:solidFill>
                <a:latin typeface="Cambria" pitchFamily="18" charset="0"/>
                <a:ea typeface="Cambria" pitchFamily="18" charset="0"/>
                <a:cs typeface="Calibri" panose="020F0502020204030204" pitchFamily="34" charset="0"/>
              </a:rPr>
              <a:t> (</a:t>
            </a:r>
            <a:r>
              <a:rPr lang="el-GR" sz="1400" dirty="0">
                <a:solidFill>
                  <a:srgbClr val="FEE8B0"/>
                </a:solidFill>
                <a:latin typeface="Cambria" pitchFamily="18" charset="0"/>
                <a:ea typeface="Cambria" pitchFamily="18" charset="0"/>
                <a:cs typeface="Calibri" panose="020F0502020204030204" pitchFamily="34" charset="0"/>
              </a:rPr>
              <a:t>Νέοι Ερευνητές Β’, 2020-2021, 50.000 €</a:t>
            </a:r>
            <a:r>
              <a:rPr lang="en-US" sz="1400" dirty="0">
                <a:solidFill>
                  <a:srgbClr val="FEE8B0"/>
                </a:solidFill>
                <a:latin typeface="Cambria" pitchFamily="18" charset="0"/>
                <a:ea typeface="Cambria" pitchFamily="18" charset="0"/>
                <a:cs typeface="Calibri" panose="020F0502020204030204" pitchFamily="34" charset="0"/>
              </a:rPr>
              <a:t>)</a:t>
            </a:r>
            <a:r>
              <a:rPr lang="el-GR" sz="1400" dirty="0">
                <a:solidFill>
                  <a:srgbClr val="FEE8B0"/>
                </a:solidFill>
                <a:latin typeface="Cambria" pitchFamily="18" charset="0"/>
                <a:ea typeface="Cambria" pitchFamily="18" charset="0"/>
                <a:cs typeface="Calibri" panose="020F0502020204030204" pitchFamily="34" charset="0"/>
              </a:rPr>
              <a:t> έχουν ως στόχο την ανάπτυξη ενός Συστήματος Έγκαιρης Πρόγνωσης της Παράκτιας Πλημμύρας μέσω ανάπτυξης εξελιγμένων μαθηματικών μοντέλων και μεθόδων Τεχνητής Νοημοσύνης (Τεχνητά </a:t>
            </a:r>
            <a:r>
              <a:rPr lang="el-GR" sz="1400" dirty="0" err="1">
                <a:solidFill>
                  <a:srgbClr val="FEE8B0"/>
                </a:solidFill>
                <a:latin typeface="Cambria" pitchFamily="18" charset="0"/>
                <a:ea typeface="Cambria" pitchFamily="18" charset="0"/>
                <a:cs typeface="Calibri" panose="020F0502020204030204" pitchFamily="34" charset="0"/>
              </a:rPr>
              <a:t>Νευρωνικά</a:t>
            </a:r>
            <a:r>
              <a:rPr lang="el-GR" sz="1400" dirty="0">
                <a:solidFill>
                  <a:srgbClr val="FEE8B0"/>
                </a:solidFill>
                <a:latin typeface="Cambria" pitchFamily="18" charset="0"/>
                <a:ea typeface="Cambria" pitchFamily="18" charset="0"/>
                <a:cs typeface="Calibri" panose="020F0502020204030204" pitchFamily="34" charset="0"/>
              </a:rPr>
              <a:t> Δίκτυα) για την έγκαιρη ενημέρωση και προστασία των παράκτιων κοινοτήτων.</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21</a:t>
            </a:fld>
            <a:endParaRPr lang="el-GR" altLang="el-GR"/>
          </a:p>
        </p:txBody>
      </p:sp>
      <p:pic>
        <p:nvPicPr>
          <p:cNvPr id="11" name="Picture 10">
            <a:extLst>
              <a:ext uri="{FF2B5EF4-FFF2-40B4-BE49-F238E27FC236}">
                <a16:creationId xmlns:a16="http://schemas.microsoft.com/office/drawing/2014/main" xmlns="" id="{03FE3AA0-4D9F-BCA8-63C4-3813ADD6CA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90955" y="1524000"/>
            <a:ext cx="6206490" cy="3469005"/>
          </a:xfrm>
          <a:prstGeom prst="rect">
            <a:avLst/>
          </a:prstGeom>
          <a:noFill/>
        </p:spPr>
      </p:pic>
      <p:pic>
        <p:nvPicPr>
          <p:cNvPr id="8" name="Picture 7">
            <a:extLst>
              <a:ext uri="{FF2B5EF4-FFF2-40B4-BE49-F238E27FC236}">
                <a16:creationId xmlns:a16="http://schemas.microsoft.com/office/drawing/2014/main" xmlns="" id="{46546325-A32A-986B-F544-FC67F7CC676C}"/>
              </a:ext>
            </a:extLst>
          </p:cNvPr>
          <p:cNvPicPr>
            <a:picLocks noChangeAspect="1"/>
          </p:cNvPicPr>
          <p:nvPr/>
        </p:nvPicPr>
        <p:blipFill>
          <a:blip r:embed="rId3"/>
          <a:stretch>
            <a:fillRect/>
          </a:stretch>
        </p:blipFill>
        <p:spPr>
          <a:xfrm>
            <a:off x="4740276" y="5105400"/>
            <a:ext cx="4416957" cy="1752600"/>
          </a:xfrm>
          <a:prstGeom prst="rect">
            <a:avLst/>
          </a:prstGeom>
        </p:spPr>
      </p:pic>
      <p:pic>
        <p:nvPicPr>
          <p:cNvPr id="12" name="Picture 11">
            <a:extLst>
              <a:ext uri="{FF2B5EF4-FFF2-40B4-BE49-F238E27FC236}">
                <a16:creationId xmlns:a16="http://schemas.microsoft.com/office/drawing/2014/main" xmlns="" id="{DB63DA52-2193-C3B8-C101-D287C2A89E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254" y="4568976"/>
            <a:ext cx="2843625" cy="1988820"/>
          </a:xfrm>
          <a:prstGeom prst="rect">
            <a:avLst/>
          </a:prstGeom>
        </p:spPr>
      </p:pic>
    </p:spTree>
    <p:extLst>
      <p:ext uri="{BB962C8B-B14F-4D97-AF65-F5344CB8AC3E}">
        <p14:creationId xmlns:p14="http://schemas.microsoft.com/office/powerpoint/2010/main" val="1926181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280" y="98950"/>
            <a:ext cx="9144000" cy="838202"/>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Σύγχρονες μέθοδοι παρακολούθησης και αποκατάστασης λιμενικών έργων:</a:t>
            </a:r>
          </a:p>
        </p:txBody>
      </p:sp>
      <p:sp>
        <p:nvSpPr>
          <p:cNvPr id="8" name="Content Placeholder 2"/>
          <p:cNvSpPr txBox="1">
            <a:spLocks/>
          </p:cNvSpPr>
          <p:nvPr/>
        </p:nvSpPr>
        <p:spPr>
          <a:xfrm>
            <a:off x="4800600" y="1066800"/>
            <a:ext cx="3953638" cy="1016766"/>
          </a:xfrm>
          <a:prstGeom prst="rect">
            <a:avLst/>
          </a:prstGeom>
        </p:spPr>
        <p:txBody>
          <a:bodyPr rtlCol="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Arial" panose="020B0604020202020204" pitchFamily="34" charset="0"/>
              <a:buNone/>
              <a:defRPr/>
            </a:pPr>
            <a:r>
              <a:rPr lang="el-GR" sz="1600" dirty="0">
                <a:solidFill>
                  <a:srgbClr val="FEE8B0"/>
                </a:solidFill>
              </a:rPr>
              <a:t>Διερεύνηση των αιτιών εκδήλωσης ζημιών στον Λιμένα </a:t>
            </a:r>
            <a:r>
              <a:rPr lang="el-GR" sz="1600" dirty="0" err="1">
                <a:solidFill>
                  <a:srgbClr val="FEE8B0"/>
                </a:solidFill>
              </a:rPr>
              <a:t>Ευδήλου</a:t>
            </a:r>
            <a:r>
              <a:rPr lang="el-GR" sz="1600" dirty="0">
                <a:solidFill>
                  <a:srgbClr val="FEE8B0"/>
                </a:solidFill>
              </a:rPr>
              <a:t> Ικαρίας, έπειτα από έντονες καιρικές συνθήκες</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22</a:t>
            </a:fld>
            <a:endParaRPr lang="el-GR" altLang="el-GR"/>
          </a:p>
        </p:txBody>
      </p:sp>
      <p:pic>
        <p:nvPicPr>
          <p:cNvPr id="15" name="Εικόνα 4">
            <a:extLst>
              <a:ext uri="{FF2B5EF4-FFF2-40B4-BE49-F238E27FC236}">
                <a16:creationId xmlns:a16="http://schemas.microsoft.com/office/drawing/2014/main" xmlns="" id="{30F310ED-6786-4489-9C1A-F1D42FFF7CA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t="6215" r="10872" b="6449"/>
          <a:stretch/>
        </p:blipFill>
        <p:spPr>
          <a:xfrm>
            <a:off x="220319" y="1066800"/>
            <a:ext cx="4391601" cy="1988661"/>
          </a:xfrm>
          <a:prstGeom prst="rect">
            <a:avLst/>
          </a:prstGeom>
          <a:ln>
            <a:noFill/>
          </a:ln>
        </p:spPr>
      </p:pic>
      <p:pic>
        <p:nvPicPr>
          <p:cNvPr id="18" name="Picture 17"/>
          <p:cNvPicPr>
            <a:picLocks noChangeAspect="1"/>
          </p:cNvPicPr>
          <p:nvPr/>
        </p:nvPicPr>
        <p:blipFill>
          <a:blip r:embed="rId5"/>
          <a:stretch>
            <a:fillRect/>
          </a:stretch>
        </p:blipFill>
        <p:spPr>
          <a:xfrm>
            <a:off x="220318" y="4172613"/>
            <a:ext cx="3160395" cy="1762125"/>
          </a:xfrm>
          <a:prstGeom prst="rect">
            <a:avLst/>
          </a:prstGeom>
        </p:spPr>
      </p:pic>
      <p:grpSp>
        <p:nvGrpSpPr>
          <p:cNvPr id="19" name="Group 18"/>
          <p:cNvGrpSpPr/>
          <p:nvPr/>
        </p:nvGrpSpPr>
        <p:grpSpPr>
          <a:xfrm>
            <a:off x="3268716" y="3612060"/>
            <a:ext cx="5875284" cy="2597492"/>
            <a:chOff x="2921044" y="1498258"/>
            <a:chExt cx="5875284" cy="2597492"/>
          </a:xfrm>
        </p:grpSpPr>
        <p:pic>
          <p:nvPicPr>
            <p:cNvPr id="20" name="Εικόνα 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245" t="4012" r="36905" b="66349"/>
            <a:stretch/>
          </p:blipFill>
          <p:spPr bwMode="auto">
            <a:xfrm>
              <a:off x="3312665" y="1781175"/>
              <a:ext cx="5297935" cy="2314575"/>
            </a:xfrm>
            <a:prstGeom prst="rect">
              <a:avLst/>
            </a:prstGeom>
            <a:noFill/>
            <a:ln>
              <a:noFill/>
            </a:ln>
            <a:extLst>
              <a:ext uri="{53640926-AAD7-44D8-BBD7-CCE9431645EC}">
                <a14:shadowObscured xmlns:a14="http://schemas.microsoft.com/office/drawing/2010/main"/>
              </a:ext>
            </a:extLst>
          </p:spPr>
        </p:pic>
        <p:grpSp>
          <p:nvGrpSpPr>
            <p:cNvPr id="21" name="Group 20"/>
            <p:cNvGrpSpPr/>
            <p:nvPr/>
          </p:nvGrpSpPr>
          <p:grpSpPr>
            <a:xfrm>
              <a:off x="2921044" y="1498258"/>
              <a:ext cx="5875284" cy="367793"/>
              <a:chOff x="2921044" y="1441108"/>
              <a:chExt cx="5875284" cy="367793"/>
            </a:xfrm>
          </p:grpSpPr>
          <p:sp>
            <p:nvSpPr>
              <p:cNvPr id="22" name="TextBox 21"/>
              <p:cNvSpPr txBox="1"/>
              <p:nvPr/>
            </p:nvSpPr>
            <p:spPr>
              <a:xfrm>
                <a:off x="2921044" y="1464729"/>
                <a:ext cx="1675522" cy="333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266700">
                  <a:lnSpc>
                    <a:spcPct val="150000"/>
                  </a:lnSpc>
                  <a:defRPr sz="24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lgn="ctr"/>
                <a:r>
                  <a:rPr lang="en-US" sz="1200" dirty="0">
                    <a:solidFill>
                      <a:srgbClr val="FEE8B0"/>
                    </a:solidFill>
                  </a:rPr>
                  <a:t>ISI-1 2020-02-10</a:t>
                </a:r>
                <a:endParaRPr lang="fr-FR" sz="1200" dirty="0">
                  <a:solidFill>
                    <a:srgbClr val="FEE8B0"/>
                  </a:solidFill>
                </a:endParaRPr>
              </a:p>
            </p:txBody>
          </p:sp>
          <p:sp>
            <p:nvSpPr>
              <p:cNvPr id="23" name="TextBox 22"/>
              <p:cNvSpPr txBox="1"/>
              <p:nvPr/>
            </p:nvSpPr>
            <p:spPr>
              <a:xfrm>
                <a:off x="4275565" y="1441108"/>
                <a:ext cx="1675522" cy="359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266700">
                  <a:lnSpc>
                    <a:spcPct val="150000"/>
                  </a:lnSpc>
                  <a:defRPr sz="24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lgn="ctr"/>
                <a:r>
                  <a:rPr lang="en-US" sz="1200" dirty="0">
                    <a:solidFill>
                      <a:srgbClr val="FEE8B0"/>
                    </a:solidFill>
                  </a:rPr>
                  <a:t>ISI-2 2020-09-04</a:t>
                </a:r>
                <a:endParaRPr lang="fr-FR" sz="1200" dirty="0">
                  <a:solidFill>
                    <a:srgbClr val="FEE8B0"/>
                  </a:solidFill>
                </a:endParaRPr>
              </a:p>
            </p:txBody>
          </p:sp>
          <p:sp>
            <p:nvSpPr>
              <p:cNvPr id="24" name="TextBox 23"/>
              <p:cNvSpPr txBox="1"/>
              <p:nvPr/>
            </p:nvSpPr>
            <p:spPr>
              <a:xfrm>
                <a:off x="5782486" y="1448996"/>
                <a:ext cx="1675522" cy="359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266700">
                  <a:lnSpc>
                    <a:spcPct val="150000"/>
                  </a:lnSpc>
                  <a:defRPr sz="24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lgn="ctr"/>
                <a:r>
                  <a:rPr lang="en-US" sz="1200" dirty="0">
                    <a:solidFill>
                      <a:srgbClr val="FEE8B0"/>
                    </a:solidFill>
                  </a:rPr>
                  <a:t>ISI-3 2021-02-10</a:t>
                </a:r>
                <a:endParaRPr lang="fr-FR" sz="1200" dirty="0">
                  <a:solidFill>
                    <a:srgbClr val="FEE8B0"/>
                  </a:solidFill>
                </a:endParaRPr>
              </a:p>
            </p:txBody>
          </p:sp>
          <p:sp>
            <p:nvSpPr>
              <p:cNvPr id="25" name="TextBox 24"/>
              <p:cNvSpPr txBox="1"/>
              <p:nvPr/>
            </p:nvSpPr>
            <p:spPr>
              <a:xfrm>
                <a:off x="7120806" y="1441108"/>
                <a:ext cx="1675522" cy="359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266700">
                  <a:lnSpc>
                    <a:spcPct val="150000"/>
                  </a:lnSpc>
                  <a:defRPr sz="24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lgn="ctr"/>
                <a:r>
                  <a:rPr lang="en-US" sz="1200" dirty="0">
                    <a:solidFill>
                      <a:srgbClr val="FEE8B0"/>
                    </a:solidFill>
                  </a:rPr>
                  <a:t>ISI-4 2020-07-09</a:t>
                </a:r>
                <a:endParaRPr lang="fr-FR" sz="1200" dirty="0">
                  <a:solidFill>
                    <a:srgbClr val="FEE8B0"/>
                  </a:solidFill>
                </a:endParaRPr>
              </a:p>
            </p:txBody>
          </p:sp>
        </p:grpSp>
      </p:grpSp>
      <p:sp>
        <p:nvSpPr>
          <p:cNvPr id="26" name="TextBox 25"/>
          <p:cNvSpPr txBox="1"/>
          <p:nvPr/>
        </p:nvSpPr>
        <p:spPr>
          <a:xfrm>
            <a:off x="220318" y="844770"/>
            <a:ext cx="2903881" cy="333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266700">
              <a:lnSpc>
                <a:spcPct val="150000"/>
              </a:lnSpc>
              <a:defRPr sz="24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r>
              <a:rPr lang="el-GR" sz="1600" dirty="0">
                <a:solidFill>
                  <a:srgbClr val="FEE8B0"/>
                </a:solidFill>
              </a:rPr>
              <a:t>Λιμένας </a:t>
            </a:r>
            <a:r>
              <a:rPr lang="el-GR" sz="1600" dirty="0" err="1">
                <a:solidFill>
                  <a:srgbClr val="FEE8B0"/>
                </a:solidFill>
              </a:rPr>
              <a:t>Ευδήλου</a:t>
            </a:r>
            <a:r>
              <a:rPr lang="el-GR" sz="1600" dirty="0">
                <a:solidFill>
                  <a:srgbClr val="FEE8B0"/>
                </a:solidFill>
              </a:rPr>
              <a:t> Ικαρίας</a:t>
            </a:r>
            <a:endParaRPr lang="fr-FR" sz="1600" dirty="0">
              <a:solidFill>
                <a:srgbClr val="FEE8B0"/>
              </a:solidFill>
            </a:endParaRPr>
          </a:p>
        </p:txBody>
      </p:sp>
      <p:sp>
        <p:nvSpPr>
          <p:cNvPr id="27" name="TextBox 26"/>
          <p:cNvSpPr txBox="1"/>
          <p:nvPr/>
        </p:nvSpPr>
        <p:spPr>
          <a:xfrm>
            <a:off x="220318" y="3379615"/>
            <a:ext cx="2903881" cy="333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266700">
              <a:lnSpc>
                <a:spcPct val="150000"/>
              </a:lnSpc>
              <a:defRPr sz="24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a:r>
              <a:rPr lang="el-GR" sz="1600" dirty="0">
                <a:solidFill>
                  <a:srgbClr val="FEE8B0"/>
                </a:solidFill>
              </a:rPr>
              <a:t>Λιμένας Λαυρίου Αττικής</a:t>
            </a:r>
            <a:endParaRPr lang="fr-FR" sz="1600" dirty="0">
              <a:solidFill>
                <a:srgbClr val="FEE8B0"/>
              </a:solidFill>
            </a:endParaRPr>
          </a:p>
        </p:txBody>
      </p:sp>
      <p:sp>
        <p:nvSpPr>
          <p:cNvPr id="28" name="Content Placeholder 2"/>
          <p:cNvSpPr txBox="1">
            <a:spLocks/>
          </p:cNvSpPr>
          <p:nvPr/>
        </p:nvSpPr>
        <p:spPr>
          <a:xfrm>
            <a:off x="205229" y="6046792"/>
            <a:ext cx="4290571" cy="653940"/>
          </a:xfrm>
          <a:prstGeom prst="rect">
            <a:avLst/>
          </a:prstGeom>
        </p:spPr>
        <p:txBody>
          <a:bodyPr rtlCol="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Arial" panose="020B0604020202020204" pitchFamily="34" charset="0"/>
              <a:buNone/>
              <a:defRPr/>
            </a:pPr>
            <a:r>
              <a:rPr lang="el-GR" sz="1600" dirty="0">
                <a:solidFill>
                  <a:srgbClr val="FEE8B0"/>
                </a:solidFill>
              </a:rPr>
              <a:t>Παρακολούθηση Δομικής Υγείας Λιμενικών Υποδομών του Λιμένα Λαυρίου</a:t>
            </a:r>
          </a:p>
        </p:txBody>
      </p:sp>
      <p:pic>
        <p:nvPicPr>
          <p:cNvPr id="29" name="Picture 2" descr="C:\Users\Christina\Documents\ΕΑΠ-ΔΕ\Επιτόπου επίσκεψη\2020-02-10\IMG_8905.JPG"/>
          <p:cNvPicPr>
            <a:picLocks noChangeAspect="1" noChangeArrowheads="1"/>
          </p:cNvPicPr>
          <p:nvPr/>
        </p:nvPicPr>
        <p:blipFill rotWithShape="1">
          <a:blip r:embed="rId7" cstate="print"/>
          <a:srcRect l="27502" r="17934" b="8105"/>
          <a:stretch/>
        </p:blipFill>
        <p:spPr bwMode="auto">
          <a:xfrm rot="5400000">
            <a:off x="330597" y="3715010"/>
            <a:ext cx="838202" cy="1058760"/>
          </a:xfrm>
          <a:prstGeom prst="ellipse">
            <a:avLst/>
          </a:prstGeom>
          <a:ln>
            <a:noFill/>
          </a:ln>
          <a:effectLst>
            <a:softEdge rad="112500"/>
          </a:effectLst>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t="12272" b="5810"/>
          <a:stretch/>
        </p:blipFill>
        <p:spPr>
          <a:xfrm>
            <a:off x="5488913" y="5919580"/>
            <a:ext cx="2099603" cy="908364"/>
          </a:xfrm>
          <a:prstGeom prst="rect">
            <a:avLst/>
          </a:prstGeom>
        </p:spPr>
      </p:pic>
      <p:pic>
        <p:nvPicPr>
          <p:cNvPr id="1028" name="Εικόνα 8" descr="C:\Users\Christos Giotis\AppData\Local\Microsoft\Windows\INetCache\Content.Word\vlcsnap-2018-08-26-15h20m23s01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46627" y="1971176"/>
            <a:ext cx="2252131" cy="127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926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0174"/>
            <a:ext cx="9144000" cy="1143000"/>
          </a:xfrm>
        </p:spPr>
        <p:txBody>
          <a:bodyPr anchor="b">
            <a:noAutofit/>
          </a:bodyPr>
          <a:lstStyle/>
          <a:p>
            <a:pPr algn="ctr"/>
            <a:r>
              <a:rPr lang="el-GR" sz="3200" dirty="0" err="1">
                <a:solidFill>
                  <a:schemeClr val="accent3">
                    <a:lumMod val="60000"/>
                    <a:lumOff val="40000"/>
                  </a:schemeClr>
                </a:solidFill>
                <a:latin typeface="Cambria" pitchFamily="18" charset="0"/>
                <a:ea typeface="Cambria" pitchFamily="18" charset="0"/>
                <a:cs typeface="Calibri" panose="020F0502020204030204" pitchFamily="34" charset="0"/>
              </a:rPr>
              <a:t>Εξασθενές</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 χρώμιο στο υπόγειο νερό της λεκάνης του Ασωπού</a:t>
            </a:r>
          </a:p>
        </p:txBody>
      </p:sp>
      <p:pic>
        <p:nvPicPr>
          <p:cNvPr id="9" name="Picture 16"/>
          <p:cNvPicPr>
            <a:picLocks noChangeAspect="1" noChangeArrowheads="1"/>
          </p:cNvPicPr>
          <p:nvPr/>
        </p:nvPicPr>
        <p:blipFill>
          <a:blip r:embed="rId2" cstate="print"/>
          <a:srcRect/>
          <a:stretch>
            <a:fillRect/>
          </a:stretch>
        </p:blipFill>
        <p:spPr bwMode="auto">
          <a:xfrm>
            <a:off x="107504" y="1654424"/>
            <a:ext cx="6658318" cy="3862808"/>
          </a:xfrm>
          <a:prstGeom prst="rect">
            <a:avLst/>
          </a:prstGeom>
          <a:noFill/>
          <a:ln w="9525">
            <a:noFill/>
            <a:miter lim="800000"/>
            <a:headEnd/>
            <a:tailEnd/>
          </a:ln>
        </p:spPr>
      </p:pic>
      <p:sp>
        <p:nvSpPr>
          <p:cNvPr id="10" name="Content Placeholder 2"/>
          <p:cNvSpPr txBox="1">
            <a:spLocks/>
          </p:cNvSpPr>
          <p:nvPr/>
        </p:nvSpPr>
        <p:spPr>
          <a:xfrm>
            <a:off x="7154612" y="1844824"/>
            <a:ext cx="1737868" cy="4321125"/>
          </a:xfrm>
          <a:prstGeom prst="rect">
            <a:avLst/>
          </a:prstGeom>
          <a:noFill/>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pitchFamily="2" charset="2"/>
              <a:buNone/>
            </a:pPr>
            <a:r>
              <a:rPr lang="el-GR" sz="1600" dirty="0">
                <a:solidFill>
                  <a:srgbClr val="FEE8B0"/>
                </a:solidFill>
                <a:latin typeface="Cambria" pitchFamily="18" charset="0"/>
                <a:ea typeface="Cambria" pitchFamily="18" charset="0"/>
                <a:cs typeface="Calibri" panose="020F0502020204030204" pitchFamily="34" charset="0"/>
              </a:rPr>
              <a:t>Στόχος του έργου: </a:t>
            </a:r>
          </a:p>
          <a:p>
            <a:pPr marL="0" indent="0">
              <a:buFont typeface="Wingdings" pitchFamily="2" charset="2"/>
              <a:buNone/>
            </a:pPr>
            <a:r>
              <a:rPr lang="el-GR" sz="1600" dirty="0">
                <a:solidFill>
                  <a:srgbClr val="FEE8B0"/>
                </a:solidFill>
                <a:latin typeface="Cambria" pitchFamily="18" charset="0"/>
                <a:ea typeface="Cambria" pitchFamily="18" charset="0"/>
                <a:cs typeface="Calibri" panose="020F0502020204030204" pitchFamily="34" charset="0"/>
              </a:rPr>
              <a:t>Η διερεύνηση της παρουσίας ολικού και </a:t>
            </a:r>
            <a:r>
              <a:rPr lang="el-GR" sz="1600" dirty="0" err="1">
                <a:solidFill>
                  <a:srgbClr val="FEE8B0"/>
                </a:solidFill>
                <a:latin typeface="Cambria" pitchFamily="18" charset="0"/>
                <a:ea typeface="Cambria" pitchFamily="18" charset="0"/>
                <a:cs typeface="Calibri" panose="020F0502020204030204" pitchFamily="34" charset="0"/>
              </a:rPr>
              <a:t>εξασθενούς</a:t>
            </a:r>
            <a:r>
              <a:rPr lang="el-GR" sz="1600" dirty="0">
                <a:solidFill>
                  <a:srgbClr val="FEE8B0"/>
                </a:solidFill>
                <a:latin typeface="Cambria" pitchFamily="18" charset="0"/>
                <a:ea typeface="Cambria" pitchFamily="18" charset="0"/>
                <a:cs typeface="Calibri" panose="020F0502020204030204" pitchFamily="34" charset="0"/>
              </a:rPr>
              <a:t> χρωμίου  στα υπόγεια νερά και η ανάπτυξη τεχνολογιών απορρύπανσης και μέτρων αποκατάστασης</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23</a:t>
            </a:fld>
            <a:endParaRPr lang="el-GR" altLang="el-GR"/>
          </a:p>
        </p:txBody>
      </p:sp>
    </p:spTree>
    <p:extLst>
      <p:ext uri="{BB962C8B-B14F-4D97-AF65-F5344CB8AC3E}">
        <p14:creationId xmlns:p14="http://schemas.microsoft.com/office/powerpoint/2010/main" val="3444692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3"/>
          <p:cNvGrpSpPr>
            <a:grpSpLocks/>
          </p:cNvGrpSpPr>
          <p:nvPr/>
        </p:nvGrpSpPr>
        <p:grpSpPr bwMode="auto">
          <a:xfrm>
            <a:off x="2627784" y="1627286"/>
            <a:ext cx="6154738" cy="4538663"/>
            <a:chOff x="1979712" y="1124744"/>
            <a:chExt cx="6153310" cy="4538068"/>
          </a:xfrm>
        </p:grpSpPr>
        <p:pic>
          <p:nvPicPr>
            <p:cNvPr id="8" name="Picture 2" descr="http://itia.ntua.gr/images/project/model3.gif"/>
            <p:cNvPicPr>
              <a:picLocks noChangeAspect="1" noChangeArrowheads="1"/>
            </p:cNvPicPr>
            <p:nvPr/>
          </p:nvPicPr>
          <p:blipFill>
            <a:blip r:embed="rId2" cstate="print"/>
            <a:srcRect/>
            <a:stretch>
              <a:fillRect/>
            </a:stretch>
          </p:blipFill>
          <p:spPr bwMode="auto">
            <a:xfrm>
              <a:off x="1979712" y="1124744"/>
              <a:ext cx="6153310" cy="4538068"/>
            </a:xfrm>
            <a:prstGeom prst="rect">
              <a:avLst/>
            </a:prstGeom>
            <a:noFill/>
            <a:ln w="9525">
              <a:noFill/>
              <a:miter lim="800000"/>
              <a:headEnd/>
              <a:tailEnd/>
            </a:ln>
          </p:spPr>
        </p:pic>
        <p:pic>
          <p:nvPicPr>
            <p:cNvPr id="11" name="Picture 4" descr="eydap_net1"/>
            <p:cNvPicPr>
              <a:picLocks noChangeAspect="1" noChangeArrowheads="1"/>
            </p:cNvPicPr>
            <p:nvPr/>
          </p:nvPicPr>
          <p:blipFill>
            <a:blip r:embed="rId3" cstate="print"/>
            <a:srcRect t="444"/>
            <a:stretch>
              <a:fillRect/>
            </a:stretch>
          </p:blipFill>
          <p:spPr bwMode="auto">
            <a:xfrm>
              <a:off x="4603659" y="1196752"/>
              <a:ext cx="3496733" cy="2016224"/>
            </a:xfrm>
            <a:prstGeom prst="rect">
              <a:avLst/>
            </a:prstGeom>
            <a:noFill/>
            <a:ln w="9525">
              <a:solidFill>
                <a:srgbClr val="000000"/>
              </a:solidFill>
              <a:miter lim="800000"/>
              <a:headEnd/>
              <a:tailEnd/>
            </a:ln>
          </p:spPr>
        </p:pic>
      </p:grpSp>
      <p:sp>
        <p:nvSpPr>
          <p:cNvPr id="2" name="Τίτλος 1"/>
          <p:cNvSpPr>
            <a:spLocks noGrp="1"/>
          </p:cNvSpPr>
          <p:nvPr>
            <p:ph type="title"/>
          </p:nvPr>
        </p:nvSpPr>
        <p:spPr>
          <a:xfrm>
            <a:off x="304800" y="229321"/>
            <a:ext cx="8780276" cy="1143000"/>
          </a:xfrm>
        </p:spPr>
        <p:txBody>
          <a:bodyPr anchor="b">
            <a:noAutofit/>
          </a:bodyPr>
          <a:lstStyle/>
          <a:p>
            <a:r>
              <a:rPr lang="el-GR" sz="2400" dirty="0">
                <a:solidFill>
                  <a:schemeClr val="accent3">
                    <a:lumMod val="60000"/>
                    <a:lumOff val="40000"/>
                  </a:schemeClr>
                </a:solidFill>
                <a:latin typeface="Cambria" pitchFamily="18" charset="0"/>
                <a:ea typeface="Cambria" pitchFamily="18" charset="0"/>
                <a:cs typeface="Calibri" panose="020F0502020204030204" pitchFamily="34" charset="0"/>
              </a:rPr>
              <a:t>Έρευνα (και εφαρμογή) για την υδροδότηση της Αθήνας (στρατηγικοί κανόνες λειτουργίας, υποστήριξη λειτουργίας σε πραγματικό χρόνο, κοστολόγηση υποδομών)</a:t>
            </a:r>
          </a:p>
        </p:txBody>
      </p:sp>
      <p:sp>
        <p:nvSpPr>
          <p:cNvPr id="10" name="Content Placeholder 2"/>
          <p:cNvSpPr txBox="1">
            <a:spLocks/>
          </p:cNvSpPr>
          <p:nvPr/>
        </p:nvSpPr>
        <p:spPr>
          <a:xfrm>
            <a:off x="395536" y="1736054"/>
            <a:ext cx="2376264" cy="4321125"/>
          </a:xfrm>
          <a:prstGeom prst="rect">
            <a:avLst/>
          </a:prstGeom>
          <a:noFill/>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pitchFamily="2" charset="2"/>
              <a:buNone/>
            </a:pPr>
            <a:r>
              <a:rPr lang="el-GR" sz="1400" dirty="0">
                <a:solidFill>
                  <a:srgbClr val="FEE8B0"/>
                </a:solidFill>
                <a:latin typeface="Cambria" pitchFamily="18" charset="0"/>
                <a:ea typeface="Cambria" pitchFamily="18" charset="0"/>
                <a:cs typeface="Calibri" panose="020F0502020204030204" pitchFamily="34" charset="0"/>
              </a:rPr>
              <a:t>Ανάπτυξη συστήματος υποστήριξης αποφάσεων για τη διαχείριση του συστήματος των υδατικών πόρων ύδρευσης της Αθήνας (1999 – 2003, 706 000  €, συνεργασία με ΕΥΔΑΠ)</a:t>
            </a:r>
          </a:p>
          <a:p>
            <a:pPr marL="0" indent="0">
              <a:buFont typeface="Wingdings" pitchFamily="2" charset="2"/>
              <a:buNone/>
            </a:pPr>
            <a:r>
              <a:rPr lang="el-GR" sz="1400" dirty="0">
                <a:solidFill>
                  <a:srgbClr val="FEE8B0"/>
                </a:solidFill>
                <a:latin typeface="Cambria" pitchFamily="18" charset="0"/>
                <a:ea typeface="Cambria" pitchFamily="18" charset="0"/>
                <a:cs typeface="Calibri" panose="020F0502020204030204" pitchFamily="34" charset="0"/>
              </a:rPr>
              <a:t>Στόχος: Ανάπτυξη γενικής μεθοδολογίας παραμετροποίησης-προσομοίωσης-βελτιστοποίησης πολύπλοκων </a:t>
            </a:r>
            <a:r>
              <a:rPr lang="el-GR" sz="1400" dirty="0" err="1">
                <a:solidFill>
                  <a:srgbClr val="FEE8B0"/>
                </a:solidFill>
                <a:latin typeface="Cambria" pitchFamily="18" charset="0"/>
                <a:ea typeface="Cambria" pitchFamily="18" charset="0"/>
                <a:cs typeface="Calibri" panose="020F0502020204030204" pitchFamily="34" charset="0"/>
              </a:rPr>
              <a:t>υδροσυστημάτων</a:t>
            </a:r>
            <a:r>
              <a:rPr lang="el-GR" sz="1400" dirty="0">
                <a:solidFill>
                  <a:srgbClr val="FEE8B0"/>
                </a:solidFill>
                <a:latin typeface="Cambria" pitchFamily="18" charset="0"/>
                <a:ea typeface="Cambria" pitchFamily="18" charset="0"/>
                <a:cs typeface="Calibri" panose="020F0502020204030204" pitchFamily="34" charset="0"/>
              </a:rPr>
              <a:t> και υλοποίησή της στη μορφή λογισμικού για την υποστήριξη της διαχείρισης του  Αθήνας</a:t>
            </a:r>
            <a:r>
              <a:rPr lang="en-US" sz="1400" dirty="0">
                <a:solidFill>
                  <a:srgbClr val="FEE8B0"/>
                </a:solidFill>
                <a:latin typeface="Cambria" pitchFamily="18" charset="0"/>
                <a:ea typeface="Cambria" pitchFamily="18" charset="0"/>
                <a:cs typeface="Calibri" panose="020F0502020204030204" pitchFamily="34" charset="0"/>
              </a:rPr>
              <a:t>. </a:t>
            </a:r>
            <a:endParaRPr lang="el-GR" sz="1400" dirty="0">
              <a:solidFill>
                <a:srgbClr val="FEE8B0"/>
              </a:solidFill>
              <a:latin typeface="Cambria" pitchFamily="18" charset="0"/>
              <a:ea typeface="Cambria" pitchFamily="18"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24</a:t>
            </a:fld>
            <a:endParaRPr lang="el-GR" altLang="el-GR"/>
          </a:p>
        </p:txBody>
      </p:sp>
    </p:spTree>
    <p:extLst>
      <p:ext uri="{BB962C8B-B14F-4D97-AF65-F5344CB8AC3E}">
        <p14:creationId xmlns:p14="http://schemas.microsoft.com/office/powerpoint/2010/main" val="213630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70A804A-5FCC-7BA3-412B-23BD240BC708}"/>
              </a:ext>
            </a:extLst>
          </p:cNvPr>
          <p:cNvPicPr>
            <a:picLocks noChangeAspect="1"/>
          </p:cNvPicPr>
          <p:nvPr/>
        </p:nvPicPr>
        <p:blipFill>
          <a:blip r:embed="rId3"/>
          <a:stretch>
            <a:fillRect/>
          </a:stretch>
        </p:blipFill>
        <p:spPr>
          <a:xfrm>
            <a:off x="990600" y="1371600"/>
            <a:ext cx="7543800" cy="5556206"/>
          </a:xfrm>
          <a:prstGeom prst="rect">
            <a:avLst/>
          </a:prstGeom>
        </p:spPr>
      </p:pic>
      <p:sp>
        <p:nvSpPr>
          <p:cNvPr id="15" name="Τίτλος 1">
            <a:extLst>
              <a:ext uri="{FF2B5EF4-FFF2-40B4-BE49-F238E27FC236}">
                <a16:creationId xmlns:a16="http://schemas.microsoft.com/office/drawing/2014/main" xmlns="" id="{31562C97-48D7-F8E4-DEF0-CBE7F6DE3511}"/>
              </a:ext>
            </a:extLst>
          </p:cNvPr>
          <p:cNvSpPr txBox="1">
            <a:spLocks/>
          </p:cNvSpPr>
          <p:nvPr/>
        </p:nvSpPr>
        <p:spPr>
          <a:xfrm>
            <a:off x="228600" y="152400"/>
            <a:ext cx="8568952" cy="1103901"/>
          </a:xfrm>
          <a:prstGeom prst="rect">
            <a:avLst/>
          </a:prstGeom>
        </p:spPr>
        <p:txBody>
          <a:bodyPr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fontAlgn="auto">
              <a:spcAft>
                <a:spcPts val="0"/>
              </a:spcAft>
            </a:pPr>
            <a:r>
              <a:rPr lang="el-GR" sz="2400" dirty="0">
                <a:solidFill>
                  <a:schemeClr val="accent3">
                    <a:lumMod val="60000"/>
                    <a:lumOff val="40000"/>
                  </a:schemeClr>
                </a:solidFill>
                <a:latin typeface="Cambria" pitchFamily="18" charset="0"/>
                <a:ea typeface="Cambria" pitchFamily="18" charset="0"/>
                <a:cs typeface="Calibri" panose="020F0502020204030204" pitchFamily="34" charset="0"/>
              </a:rPr>
              <a:t>Καινοτομία στη «</a:t>
            </a:r>
            <a:r>
              <a:rPr lang="el-GR" sz="2400" dirty="0" err="1">
                <a:solidFill>
                  <a:schemeClr val="accent3">
                    <a:lumMod val="60000"/>
                    <a:lumOff val="40000"/>
                  </a:schemeClr>
                </a:solidFill>
                <a:latin typeface="Cambria" pitchFamily="18" charset="0"/>
                <a:ea typeface="Cambria" pitchFamily="18" charset="0"/>
                <a:cs typeface="Calibri" panose="020F0502020204030204" pitchFamily="34" charset="0"/>
              </a:rPr>
              <a:t>διεπιφάνεια</a:t>
            </a:r>
            <a:r>
              <a:rPr lang="el-GR" sz="2400" dirty="0">
                <a:solidFill>
                  <a:schemeClr val="accent3">
                    <a:lumMod val="60000"/>
                    <a:lumOff val="40000"/>
                  </a:schemeClr>
                </a:solidFill>
                <a:latin typeface="Cambria" pitchFamily="18" charset="0"/>
                <a:ea typeface="Cambria" pitchFamily="18" charset="0"/>
                <a:cs typeface="Calibri" panose="020F0502020204030204" pitchFamily="34" charset="0"/>
              </a:rPr>
              <a:t>» με τις επιστήμες δεδομένων και πληροφορικής:  Από μηχανική μάθηση και δορυφορικά δεδομένα, μέχρι ψηφιακά δίδυμα και «σοβαρά παιχνίδια» </a:t>
            </a:r>
            <a:endParaRPr lang="en-US" sz="2400" dirty="0">
              <a:solidFill>
                <a:schemeClr val="accent3">
                  <a:lumMod val="60000"/>
                  <a:lumOff val="40000"/>
                </a:schemeClr>
              </a:solidFill>
              <a:latin typeface="Cambria" pitchFamily="18" charset="0"/>
              <a:ea typeface="Cambria" pitchFamily="18" charset="0"/>
              <a:cs typeface="Calibri" panose="020F0502020204030204" pitchFamily="34" charset="0"/>
            </a:endParaRPr>
          </a:p>
        </p:txBody>
      </p:sp>
    </p:spTree>
    <p:extLst>
      <p:ext uri="{BB962C8B-B14F-4D97-AF65-F5344CB8AC3E}">
        <p14:creationId xmlns:p14="http://schemas.microsoft.com/office/powerpoint/2010/main" val="118546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664" y="-13652"/>
            <a:ext cx="9181664" cy="1143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Υπηρεσίες στην κοινωνία: </a:t>
            </a:r>
            <a:b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br>
            <a:r>
              <a:rPr lang="el-GR" sz="3200" dirty="0" smtClean="0">
                <a:solidFill>
                  <a:schemeClr val="accent3">
                    <a:lumMod val="60000"/>
                    <a:lumOff val="40000"/>
                  </a:schemeClr>
                </a:solidFill>
                <a:latin typeface="Cambria" pitchFamily="18" charset="0"/>
                <a:ea typeface="Cambria" pitchFamily="18" charset="0"/>
                <a:cs typeface="Calibri" panose="020F0502020204030204" pitchFamily="34" charset="0"/>
              </a:rPr>
              <a:t>Παροχή </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ελεύθερων δεδομένων και πληροφοριών</a:t>
            </a:r>
          </a:p>
        </p:txBody>
      </p:sp>
      <p:pic>
        <p:nvPicPr>
          <p:cNvPr id="16" name="Picture 2"/>
          <p:cNvPicPr>
            <a:picLocks noChangeAspect="1" noChangeArrowheads="1"/>
          </p:cNvPicPr>
          <p:nvPr/>
        </p:nvPicPr>
        <p:blipFill rotWithShape="1">
          <a:blip r:embed="rId2" cstate="print"/>
          <a:srcRect b="81528"/>
          <a:stretch/>
        </p:blipFill>
        <p:spPr bwMode="auto">
          <a:xfrm>
            <a:off x="4424166" y="3894305"/>
            <a:ext cx="4374602" cy="534510"/>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a:off x="368933" y="3573016"/>
            <a:ext cx="3983182" cy="1011539"/>
          </a:xfrm>
          <a:prstGeom prst="rect">
            <a:avLst/>
          </a:prstGeom>
          <a:noFill/>
          <a:ln w="9525">
            <a:noFill/>
            <a:miter lim="800000"/>
            <a:headEnd/>
            <a:tailEnd/>
          </a:ln>
        </p:spPr>
      </p:pic>
      <p:pic>
        <p:nvPicPr>
          <p:cNvPr id="15" name="Picture 1" descr="Screen Clipping"/>
          <p:cNvPicPr>
            <a:picLocks noChangeAspect="1"/>
          </p:cNvPicPr>
          <p:nvPr/>
        </p:nvPicPr>
        <p:blipFill rotWithShape="1">
          <a:blip r:embed="rId4" cstate="print"/>
          <a:srcRect r="19128" b="62512"/>
          <a:stretch/>
        </p:blipFill>
        <p:spPr bwMode="auto">
          <a:xfrm>
            <a:off x="3105567" y="4950892"/>
            <a:ext cx="5191007" cy="1405458"/>
          </a:xfrm>
          <a:prstGeom prst="rect">
            <a:avLst/>
          </a:prstGeom>
          <a:noFill/>
          <a:ln w="9525">
            <a:noFill/>
            <a:miter lim="800000"/>
            <a:headEnd/>
            <a:tailEnd/>
          </a:ln>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879" t="8776" r="68576" b="79579"/>
          <a:stretch/>
        </p:blipFill>
        <p:spPr bwMode="auto">
          <a:xfrm>
            <a:off x="1835696" y="4972640"/>
            <a:ext cx="797991" cy="79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7426" r="43544" b="58312"/>
          <a:stretch/>
        </p:blipFill>
        <p:spPr bwMode="auto">
          <a:xfrm>
            <a:off x="611560" y="1739136"/>
            <a:ext cx="4946615" cy="168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Screen Clipping"/>
          <p:cNvPicPr>
            <a:picLocks noChangeAspect="1"/>
          </p:cNvPicPr>
          <p:nvPr/>
        </p:nvPicPr>
        <p:blipFill rotWithShape="1">
          <a:blip r:embed="rId7" cstate="print"/>
          <a:srcRect l="-2"/>
          <a:stretch/>
        </p:blipFill>
        <p:spPr>
          <a:xfrm>
            <a:off x="5364088" y="2060848"/>
            <a:ext cx="2664296" cy="1621257"/>
          </a:xfrm>
          <a:prstGeom prst="rect">
            <a:avLst/>
          </a:prstGeom>
          <a:ln>
            <a:solidFill>
              <a:schemeClr val="tx1">
                <a:lumMod val="95000"/>
                <a:lumOff val="5000"/>
              </a:schemeClr>
            </a:solidFill>
          </a:ln>
        </p:spPr>
      </p:pic>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26</a:t>
            </a:fld>
            <a:endParaRPr lang="el-GR" altLang="el-GR"/>
          </a:p>
        </p:txBody>
      </p:sp>
    </p:spTree>
    <p:extLst>
      <p:ext uri="{BB962C8B-B14F-4D97-AF65-F5344CB8AC3E}">
        <p14:creationId xmlns:p14="http://schemas.microsoft.com/office/powerpoint/2010/main" val="21363081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664" y="26894"/>
            <a:ext cx="9181664" cy="595948"/>
          </a:xfrm>
        </p:spPr>
        <p:txBody>
          <a:bodyPr anchor="b">
            <a:noAutofit/>
          </a:bodyPr>
          <a:lstStyle/>
          <a:p>
            <a:pPr algn="ctr"/>
            <a:r>
              <a:rPr lang="en-US" sz="3200" dirty="0">
                <a:solidFill>
                  <a:schemeClr val="accent3">
                    <a:lumMod val="60000"/>
                    <a:lumOff val="40000"/>
                  </a:schemeClr>
                </a:solidFill>
                <a:latin typeface="Cambria" pitchFamily="18" charset="0"/>
                <a:ea typeface="Cambria" pitchFamily="18" charset="0"/>
                <a:cs typeface="Calibri" panose="020F0502020204030204" pitchFamily="34" charset="0"/>
              </a:rPr>
              <a:t>CLIMPACT (https://climpact.gr/main</a:t>
            </a:r>
            <a:r>
              <a:rPr lang="en-US" sz="3200" dirty="0" smtClean="0">
                <a:solidFill>
                  <a:schemeClr val="accent3">
                    <a:lumMod val="60000"/>
                    <a:lumOff val="40000"/>
                  </a:schemeClr>
                </a:solidFill>
                <a:latin typeface="Cambria" pitchFamily="18" charset="0"/>
                <a:ea typeface="Cambria" pitchFamily="18" charset="0"/>
                <a:cs typeface="Calibri" panose="020F0502020204030204" pitchFamily="34" charset="0"/>
              </a:rPr>
              <a:t>/)</a:t>
            </a:r>
            <a:endParaRPr lang="el-GR" sz="3200" dirty="0">
              <a:solidFill>
                <a:schemeClr val="accent3">
                  <a:lumMod val="60000"/>
                  <a:lumOff val="40000"/>
                </a:schemeClr>
              </a:solidFill>
              <a:latin typeface="Cambria" pitchFamily="18" charset="0"/>
              <a:ea typeface="Cambria" pitchFamily="18"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27</a:t>
            </a:fld>
            <a:endParaRPr lang="el-GR" altLang="el-GR"/>
          </a:p>
        </p:txBody>
      </p:sp>
      <p:pic>
        <p:nvPicPr>
          <p:cNvPr id="4" name="Picture 3"/>
          <p:cNvPicPr>
            <a:picLocks noChangeAspect="1"/>
          </p:cNvPicPr>
          <p:nvPr/>
        </p:nvPicPr>
        <p:blipFill rotWithShape="1">
          <a:blip r:embed="rId2"/>
          <a:srcRect l="1754" t="10277" r="2150" b="21668"/>
          <a:stretch/>
        </p:blipFill>
        <p:spPr>
          <a:xfrm>
            <a:off x="1143000" y="640771"/>
            <a:ext cx="7391400" cy="3719532"/>
          </a:xfrm>
          <a:prstGeom prst="rect">
            <a:avLst/>
          </a:prstGeom>
        </p:spPr>
      </p:pic>
      <p:pic>
        <p:nvPicPr>
          <p:cNvPr id="5" name="Picture 4"/>
          <p:cNvPicPr>
            <a:picLocks noChangeAspect="1"/>
          </p:cNvPicPr>
          <p:nvPr/>
        </p:nvPicPr>
        <p:blipFill rotWithShape="1">
          <a:blip r:embed="rId3"/>
          <a:srcRect l="33985" t="21066" r="5078" b="12267"/>
          <a:stretch/>
        </p:blipFill>
        <p:spPr>
          <a:xfrm>
            <a:off x="2743200" y="4378232"/>
            <a:ext cx="3962400" cy="2438400"/>
          </a:xfrm>
          <a:prstGeom prst="rect">
            <a:avLst/>
          </a:prstGeom>
        </p:spPr>
      </p:pic>
      <p:sp>
        <p:nvSpPr>
          <p:cNvPr id="12" name="Content Placeholder 2"/>
          <p:cNvSpPr txBox="1">
            <a:spLocks/>
          </p:cNvSpPr>
          <p:nvPr/>
        </p:nvSpPr>
        <p:spPr>
          <a:xfrm>
            <a:off x="914400" y="4953000"/>
            <a:ext cx="1737868" cy="898376"/>
          </a:xfrm>
          <a:prstGeom prst="rect">
            <a:avLst/>
          </a:prstGeom>
          <a:noFill/>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pitchFamily="2" charset="2"/>
              <a:buNone/>
            </a:pPr>
            <a:r>
              <a:rPr lang="el-GR" sz="1600" dirty="0" smtClean="0">
                <a:solidFill>
                  <a:srgbClr val="FEE8B0"/>
                </a:solidFill>
                <a:latin typeface="Cambria" pitchFamily="18" charset="0"/>
                <a:ea typeface="Cambria" pitchFamily="18" charset="0"/>
                <a:cs typeface="Calibri" panose="020F0502020204030204" pitchFamily="34" charset="0"/>
              </a:rPr>
              <a:t>Κύριο αντικείμενο του ΕΜΠ</a:t>
            </a:r>
            <a:endParaRPr lang="el-GR" sz="1600" dirty="0">
              <a:solidFill>
                <a:srgbClr val="FEE8B0"/>
              </a:solidFill>
              <a:latin typeface="Cambria" pitchFamily="18" charset="0"/>
              <a:ea typeface="Cambria" pitchFamily="18" charset="0"/>
              <a:cs typeface="Calibri" panose="020F0502020204030204" pitchFamily="34" charset="0"/>
            </a:endParaRPr>
          </a:p>
        </p:txBody>
      </p:sp>
      <p:sp>
        <p:nvSpPr>
          <p:cNvPr id="14" name="Content Placeholder 2"/>
          <p:cNvSpPr txBox="1">
            <a:spLocks/>
          </p:cNvSpPr>
          <p:nvPr/>
        </p:nvSpPr>
        <p:spPr>
          <a:xfrm>
            <a:off x="6809979" y="4985329"/>
            <a:ext cx="1737868" cy="898376"/>
          </a:xfrm>
          <a:prstGeom prst="rect">
            <a:avLst/>
          </a:prstGeom>
          <a:noFill/>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pitchFamily="2" charset="2"/>
              <a:buNone/>
            </a:pPr>
            <a:r>
              <a:rPr lang="el-GR" sz="1600" dirty="0" smtClean="0">
                <a:solidFill>
                  <a:srgbClr val="FEE8B0"/>
                </a:solidFill>
                <a:latin typeface="Cambria" pitchFamily="18" charset="0"/>
                <a:ea typeface="Cambria" pitchFamily="18" charset="0"/>
                <a:cs typeface="Calibri" panose="020F0502020204030204" pitchFamily="34" charset="0"/>
              </a:rPr>
              <a:t>Ξεκίνησε το</a:t>
            </a:r>
          </a:p>
          <a:p>
            <a:pPr marL="0" indent="0" algn="ctr">
              <a:buFont typeface="Wingdings" pitchFamily="2" charset="2"/>
              <a:buNone/>
            </a:pPr>
            <a:r>
              <a:rPr lang="en-US" sz="1600" dirty="0" smtClean="0">
                <a:solidFill>
                  <a:srgbClr val="FEE8B0"/>
                </a:solidFill>
                <a:latin typeface="Cambria" pitchFamily="18" charset="0"/>
                <a:ea typeface="Cambria" pitchFamily="18" charset="0"/>
                <a:cs typeface="Calibri" panose="020F0502020204030204" pitchFamily="34" charset="0"/>
              </a:rPr>
              <a:t>CLIMPACT2!</a:t>
            </a:r>
            <a:endParaRPr lang="el-GR" sz="1600" dirty="0">
              <a:solidFill>
                <a:srgbClr val="FEE8B0"/>
              </a:solidFill>
              <a:latin typeface="Cambria" pitchFamily="18" charset="0"/>
              <a:ea typeface="Cambria" pitchFamily="18" charset="0"/>
              <a:cs typeface="Calibri" panose="020F0502020204030204" pitchFamily="34" charset="0"/>
            </a:endParaRPr>
          </a:p>
        </p:txBody>
      </p:sp>
    </p:spTree>
    <p:extLst>
      <p:ext uri="{BB962C8B-B14F-4D97-AF65-F5344CB8AC3E}">
        <p14:creationId xmlns:p14="http://schemas.microsoft.com/office/powerpoint/2010/main" val="10071761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9524"/>
            <a:ext cx="9144000" cy="72052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Χρηματοδοτούμενη έρευνα</a:t>
            </a:r>
          </a:p>
        </p:txBody>
      </p:sp>
      <p:pic>
        <p:nvPicPr>
          <p:cNvPr id="11" name="Picture 2"/>
          <p:cNvPicPr>
            <a:picLocks noChangeAspect="1" noChangeArrowheads="1"/>
          </p:cNvPicPr>
          <p:nvPr/>
        </p:nvPicPr>
        <p:blipFill>
          <a:blip r:embed="rId2" cstate="print"/>
          <a:srcRect/>
          <a:stretch>
            <a:fillRect/>
          </a:stretch>
        </p:blipFill>
        <p:spPr bwMode="auto">
          <a:xfrm>
            <a:off x="5347629" y="2695476"/>
            <a:ext cx="3339171" cy="2311117"/>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r="30347" b="33350"/>
          <a:stretch>
            <a:fillRect/>
          </a:stretch>
        </p:blipFill>
        <p:spPr bwMode="auto">
          <a:xfrm>
            <a:off x="869291" y="1427857"/>
            <a:ext cx="3703637" cy="2535238"/>
          </a:xfrm>
          <a:prstGeom prst="rect">
            <a:avLst/>
          </a:prstGeom>
          <a:noFill/>
          <a:ln w="9525">
            <a:noFill/>
            <a:miter lim="800000"/>
            <a:headEnd/>
            <a:tailEnd/>
          </a:ln>
        </p:spPr>
      </p:pic>
      <p:sp>
        <p:nvSpPr>
          <p:cNvPr id="5" name="Ορθογώνιο 4"/>
          <p:cNvSpPr/>
          <p:nvPr/>
        </p:nvSpPr>
        <p:spPr>
          <a:xfrm>
            <a:off x="4977800" y="1427857"/>
            <a:ext cx="3744416" cy="1323439"/>
          </a:xfrm>
          <a:prstGeom prst="rect">
            <a:avLst/>
          </a:prstGeom>
        </p:spPr>
        <p:txBody>
          <a:bodyPr wrap="square">
            <a:spAutoFit/>
          </a:bodyPr>
          <a:lstStyle/>
          <a:p>
            <a:pPr marL="342900" indent="-342900">
              <a:buFont typeface="Arial" pitchFamily="34" charset="0"/>
              <a:buChar char="•"/>
            </a:pPr>
            <a:r>
              <a:rPr lang="el-GR" sz="1600" dirty="0">
                <a:solidFill>
                  <a:srgbClr val="FEE8B0"/>
                </a:solidFill>
                <a:latin typeface="Cambria" pitchFamily="18" charset="0"/>
                <a:ea typeface="Cambria" pitchFamily="18" charset="0"/>
                <a:cs typeface="Calibri" panose="020F0502020204030204" pitchFamily="34" charset="0"/>
              </a:rPr>
              <a:t>69 ερευνητικά έργα την τετραετία 2010-2013</a:t>
            </a:r>
          </a:p>
          <a:p>
            <a:pPr marL="342900" indent="-342900">
              <a:buFont typeface="Arial" pitchFamily="34" charset="0"/>
              <a:buChar char="•"/>
            </a:pPr>
            <a:r>
              <a:rPr lang="el-GR" sz="1600" dirty="0">
                <a:solidFill>
                  <a:srgbClr val="FEE8B0"/>
                </a:solidFill>
                <a:latin typeface="Cambria" pitchFamily="18" charset="0"/>
                <a:ea typeface="Cambria" pitchFamily="18" charset="0"/>
                <a:cs typeface="Calibri" panose="020F0502020204030204" pitchFamily="34" charset="0"/>
              </a:rPr>
              <a:t>11 εκατ. € συνολικός προϋπολογισμός της τετραετίας 2010-2013</a:t>
            </a:r>
          </a:p>
        </p:txBody>
      </p:sp>
      <p:sp>
        <p:nvSpPr>
          <p:cNvPr id="6" name="Ορθογώνιο 5"/>
          <p:cNvSpPr/>
          <p:nvPr/>
        </p:nvSpPr>
        <p:spPr>
          <a:xfrm>
            <a:off x="222999" y="4480969"/>
            <a:ext cx="4932040" cy="1815882"/>
          </a:xfrm>
          <a:prstGeom prst="rect">
            <a:avLst/>
          </a:prstGeom>
        </p:spPr>
        <p:txBody>
          <a:bodyPr wrap="square">
            <a:spAutoFit/>
          </a:bodyPr>
          <a:lstStyle/>
          <a:p>
            <a:pPr marL="342900" indent="-342900">
              <a:buFont typeface="Arial" pitchFamily="34" charset="0"/>
              <a:buChar char="•"/>
            </a:pPr>
            <a:r>
              <a:rPr lang="el-GR" sz="1600" dirty="0">
                <a:solidFill>
                  <a:srgbClr val="FEE8B0"/>
                </a:solidFill>
                <a:latin typeface="Cambria" pitchFamily="18" charset="0"/>
                <a:ea typeface="Cambria" pitchFamily="18" charset="0"/>
              </a:rPr>
              <a:t>Περίπου 150 000 €/έτος ανά μέλος ΔΕΠ εισερχόμενη χρηματοδ</a:t>
            </a:r>
            <a:r>
              <a:rPr lang="el-GR" sz="1600" dirty="0">
                <a:solidFill>
                  <a:srgbClr val="FEE8B0"/>
                </a:solidFill>
                <a:latin typeface="Cambria" pitchFamily="18" charset="0"/>
                <a:ea typeface="Cambria" pitchFamily="18" charset="0"/>
                <a:cs typeface="Calibri" panose="020F0502020204030204" pitchFamily="34" charset="0"/>
              </a:rPr>
              <a:t>ό</a:t>
            </a:r>
            <a:r>
              <a:rPr lang="el-GR" sz="1600" dirty="0">
                <a:solidFill>
                  <a:srgbClr val="FEE8B0"/>
                </a:solidFill>
                <a:latin typeface="Cambria" pitchFamily="18" charset="0"/>
                <a:ea typeface="Cambria" pitchFamily="18" charset="0"/>
              </a:rPr>
              <a:t>τηση </a:t>
            </a:r>
            <a:br>
              <a:rPr lang="el-GR" sz="1600" dirty="0">
                <a:solidFill>
                  <a:srgbClr val="FEE8B0"/>
                </a:solidFill>
                <a:latin typeface="Cambria" pitchFamily="18" charset="0"/>
                <a:ea typeface="Cambria" pitchFamily="18" charset="0"/>
              </a:rPr>
            </a:br>
            <a:r>
              <a:rPr lang="el-GR" sz="1600" dirty="0">
                <a:solidFill>
                  <a:srgbClr val="FEE8B0"/>
                </a:solidFill>
                <a:latin typeface="Cambria" pitchFamily="18" charset="0"/>
                <a:ea typeface="Cambria" pitchFamily="18" charset="0"/>
              </a:rPr>
              <a:t>(Για σύγκριση, ο μέσος μισθός μέλους ΔΕΠ είναι ~30 000 €/έτος —ακαθάριστα)  </a:t>
            </a:r>
          </a:p>
          <a:p>
            <a:pPr marL="342900" indent="-342900">
              <a:buFont typeface="Arial" pitchFamily="34" charset="0"/>
              <a:buChar char="•"/>
            </a:pPr>
            <a:r>
              <a:rPr lang="el-GR" sz="1600" dirty="0">
                <a:solidFill>
                  <a:srgbClr val="FEE8B0"/>
                </a:solidFill>
                <a:latin typeface="Cambria" pitchFamily="18" charset="0"/>
                <a:ea typeface="Cambria" pitchFamily="18" charset="0"/>
              </a:rPr>
              <a:t>Περισσότεροι από 100 ερευνητές απασχολούνται (πλήρως ή μερικώς) στα ερευνητικά προγράμματα του Τομέα</a:t>
            </a:r>
          </a:p>
        </p:txBody>
      </p:sp>
      <p:sp>
        <p:nvSpPr>
          <p:cNvPr id="9" name="Ορθογώνιο 4">
            <a:extLst>
              <a:ext uri="{FF2B5EF4-FFF2-40B4-BE49-F238E27FC236}">
                <a16:creationId xmlns:a16="http://schemas.microsoft.com/office/drawing/2014/main" xmlns="" id="{751478A8-73EC-4794-8AD6-5FA46149A6C6}"/>
              </a:ext>
            </a:extLst>
          </p:cNvPr>
          <p:cNvSpPr/>
          <p:nvPr/>
        </p:nvSpPr>
        <p:spPr>
          <a:xfrm>
            <a:off x="5011608" y="5316059"/>
            <a:ext cx="3744416" cy="584775"/>
          </a:xfrm>
          <a:prstGeom prst="rect">
            <a:avLst/>
          </a:prstGeom>
        </p:spPr>
        <p:txBody>
          <a:bodyPr wrap="square">
            <a:spAutoFit/>
          </a:bodyPr>
          <a:lstStyle/>
          <a:p>
            <a:pPr marL="342900" indent="-342900">
              <a:buFont typeface="Arial" pitchFamily="34" charset="0"/>
              <a:buChar char="•"/>
            </a:pPr>
            <a:r>
              <a:rPr lang="el-GR" sz="1600" dirty="0">
                <a:solidFill>
                  <a:srgbClr val="FFC000"/>
                </a:solidFill>
                <a:latin typeface="Cambria" pitchFamily="18" charset="0"/>
                <a:ea typeface="Cambria" pitchFamily="18" charset="0"/>
                <a:cs typeface="Calibri" panose="020F0502020204030204" pitchFamily="34" charset="0"/>
              </a:rPr>
              <a:t>Περίπου +80 ερευνητικά έργα από το 2013 έως σήμερα </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28</a:t>
            </a:fld>
            <a:endParaRPr lang="el-GR" altLang="el-GR"/>
          </a:p>
        </p:txBody>
      </p:sp>
    </p:spTree>
    <p:extLst>
      <p:ext uri="{BB962C8B-B14F-4D97-AF65-F5344CB8AC3E}">
        <p14:creationId xmlns:p14="http://schemas.microsoft.com/office/powerpoint/2010/main" val="1378725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Πίνακας 2"/>
          <p:cNvGraphicFramePr>
            <a:graphicFrameLocks noGrp="1"/>
          </p:cNvGraphicFramePr>
          <p:nvPr>
            <p:extLst>
              <p:ext uri="{D42A27DB-BD31-4B8C-83A1-F6EECF244321}">
                <p14:modId xmlns:p14="http://schemas.microsoft.com/office/powerpoint/2010/main" val="762431741"/>
              </p:ext>
            </p:extLst>
          </p:nvPr>
        </p:nvGraphicFramePr>
        <p:xfrm>
          <a:off x="683568" y="1880828"/>
          <a:ext cx="7698432" cy="3483387"/>
        </p:xfrm>
        <a:graphic>
          <a:graphicData uri="http://schemas.openxmlformats.org/drawingml/2006/table">
            <a:tbl>
              <a:tblPr/>
              <a:tblGrid>
                <a:gridCol w="6124277">
                  <a:extLst>
                    <a:ext uri="{9D8B030D-6E8A-4147-A177-3AD203B41FA5}">
                      <a16:colId xmlns:a16="http://schemas.microsoft.com/office/drawing/2014/main" xmlns="" val="20000"/>
                    </a:ext>
                  </a:extLst>
                </a:gridCol>
                <a:gridCol w="1574155">
                  <a:extLst>
                    <a:ext uri="{9D8B030D-6E8A-4147-A177-3AD203B41FA5}">
                      <a16:colId xmlns:a16="http://schemas.microsoft.com/office/drawing/2014/main" xmlns="" val="20003"/>
                    </a:ext>
                  </a:extLst>
                </a:gridCol>
              </a:tblGrid>
              <a:tr h="387043">
                <a:tc>
                  <a:txBody>
                    <a:bodyPr/>
                    <a:lstStyle/>
                    <a:p>
                      <a:pPr algn="l" fontAlgn="ctr"/>
                      <a:r>
                        <a:rPr lang="el-GR" sz="1400" b="1" i="0" u="none" strike="noStrike" dirty="0">
                          <a:solidFill>
                            <a:srgbClr val="002060"/>
                          </a:solidFill>
                          <a:effectLst/>
                          <a:latin typeface="Cambria" panose="02040503050406030204" pitchFamily="18" charset="0"/>
                          <a:ea typeface="Cambria" panose="02040503050406030204" pitchFamily="18" charset="0"/>
                        </a:rPr>
                        <a:t>Μάθημα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kumimoji="0" lang="el-GR" sz="1400" b="1" i="0" u="none" strike="noStrike" kern="1200" dirty="0">
                          <a:solidFill>
                            <a:srgbClr val="002060"/>
                          </a:solidFill>
                          <a:effectLst/>
                          <a:latin typeface="Cambria" panose="02040503050406030204" pitchFamily="18" charset="0"/>
                          <a:ea typeface="Cambria" panose="02040503050406030204" pitchFamily="18" charset="0"/>
                          <a:cs typeface="+mn-cs"/>
                        </a:rPr>
                        <a:t>Είδος μαθήματος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87043">
                <a:tc>
                  <a:txBody>
                    <a:bodyPr/>
                    <a:lstStyle/>
                    <a:p>
                      <a:pPr algn="l" fontAlgn="ctr"/>
                      <a:r>
                        <a:rPr lang="el-GR" sz="1400" b="0" i="0" u="none" strike="noStrike" dirty="0">
                          <a:solidFill>
                            <a:srgbClr val="002060"/>
                          </a:solidFill>
                          <a:effectLst/>
                          <a:latin typeface="Cambria" panose="02040503050406030204" pitchFamily="18" charset="0"/>
                          <a:ea typeface="Cambria" panose="02040503050406030204" pitchFamily="18" charset="0"/>
                        </a:rPr>
                        <a:t>Οικολογία και Χημεία για Πολιτικούς Μηχανικούς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Υποχρεωτικό</a:t>
                      </a:r>
                      <a:r>
                        <a:rPr lang="el-GR" sz="1100" b="0" i="0" u="none" strike="noStrike" baseline="0" dirty="0">
                          <a:solidFill>
                            <a:srgbClr val="002060"/>
                          </a:solidFill>
                          <a:effectLst/>
                          <a:latin typeface="Cambria" pitchFamily="18" charset="0"/>
                          <a:ea typeface="Cambria" pitchFamily="18" charset="0"/>
                        </a:rPr>
                        <a:t> </a:t>
                      </a:r>
                      <a:endParaRPr lang="el-GR" sz="1100" b="0" i="0" u="none" strike="noStrike" dirty="0">
                        <a:solidFill>
                          <a:srgbClr val="002060"/>
                        </a:solidFill>
                        <a:effectLst/>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87043">
                <a:tc>
                  <a:txBody>
                    <a:bodyPr/>
                    <a:lstStyle/>
                    <a:p>
                      <a:pPr algn="l" fontAlgn="ctr"/>
                      <a:r>
                        <a:rPr lang="el-GR" sz="1400" b="0" i="0" u="none" strike="noStrike" dirty="0">
                          <a:solidFill>
                            <a:srgbClr val="002060"/>
                          </a:solidFill>
                          <a:effectLst/>
                          <a:latin typeface="Cambria" panose="02040503050406030204" pitchFamily="18" charset="0"/>
                          <a:ea typeface="Cambria" panose="02040503050406030204" pitchFamily="18" charset="0"/>
                        </a:rPr>
                        <a:t>Εισαγωγή στην Ενεργειακή Τεχνολογία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Επιλογής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87043">
                <a:tc>
                  <a:txBody>
                    <a:bodyPr/>
                    <a:lstStyle/>
                    <a:p>
                      <a:pPr algn="l" fontAlgn="ctr"/>
                      <a:r>
                        <a:rPr lang="el-GR" sz="1400" b="0" i="0" u="none" strike="noStrike" dirty="0">
                          <a:solidFill>
                            <a:srgbClr val="002060"/>
                          </a:solidFill>
                          <a:effectLst/>
                          <a:latin typeface="Cambria" panose="02040503050406030204" pitchFamily="18" charset="0"/>
                          <a:ea typeface="Cambria" panose="02040503050406030204" pitchFamily="18" charset="0"/>
                        </a:rPr>
                        <a:t>Περιβαλλοντική Τεχνολογία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Υποχρεωτικό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87043">
                <a:tc>
                  <a:txBody>
                    <a:bodyPr/>
                    <a:lstStyle/>
                    <a:p>
                      <a:pPr algn="l" fontAlgn="ctr"/>
                      <a:r>
                        <a:rPr lang="el-GR" sz="1400" b="0" i="0" u="none" strike="noStrike" dirty="0">
                          <a:solidFill>
                            <a:srgbClr val="002060"/>
                          </a:solidFill>
                          <a:effectLst/>
                          <a:latin typeface="Cambria" panose="02040503050406030204" pitchFamily="18" charset="0"/>
                          <a:ea typeface="Cambria" panose="02040503050406030204" pitchFamily="18" charset="0"/>
                        </a:rPr>
                        <a:t>Μηχανική των Ρευστών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Υποχρεωτικό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87043">
                <a:tc>
                  <a:txBody>
                    <a:bodyPr/>
                    <a:lstStyle/>
                    <a:p>
                      <a:pPr algn="l" fontAlgn="ctr"/>
                      <a:r>
                        <a:rPr lang="el-GR" sz="1400" b="0" i="0" u="none" strike="noStrike" dirty="0">
                          <a:solidFill>
                            <a:srgbClr val="002060"/>
                          </a:solidFill>
                          <a:effectLst/>
                          <a:latin typeface="Cambria" panose="02040503050406030204" pitchFamily="18" charset="0"/>
                          <a:ea typeface="Cambria" panose="02040503050406030204" pitchFamily="18" charset="0"/>
                        </a:rPr>
                        <a:t>Τεχνική Υδρολογία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Υποχρεωτικό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87043">
                <a:tc>
                  <a:txBody>
                    <a:bodyPr/>
                    <a:lstStyle/>
                    <a:p>
                      <a:pPr algn="l" fontAlgn="ctr"/>
                      <a:r>
                        <a:rPr lang="el-GR" sz="1400" b="0" i="0" u="none" strike="noStrike" dirty="0">
                          <a:solidFill>
                            <a:srgbClr val="002060"/>
                          </a:solidFill>
                          <a:effectLst/>
                          <a:latin typeface="Cambria" panose="02040503050406030204" pitchFamily="18" charset="0"/>
                          <a:ea typeface="Cambria" panose="02040503050406030204" pitchFamily="18" charset="0"/>
                        </a:rPr>
                        <a:t>Υδραυλική και Υδραυλικά Έργα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Υποχρεωτικό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87043">
                <a:tc>
                  <a:txBody>
                    <a:bodyPr/>
                    <a:lstStyle/>
                    <a:p>
                      <a:pPr algn="l" fontAlgn="ctr"/>
                      <a:r>
                        <a:rPr lang="el-GR" sz="1400" b="0" i="0" u="none" strike="noStrike" dirty="0">
                          <a:solidFill>
                            <a:srgbClr val="002060"/>
                          </a:solidFill>
                          <a:effectLst/>
                          <a:latin typeface="Cambria" panose="02040503050406030204" pitchFamily="18" charset="0"/>
                          <a:ea typeface="Cambria" panose="02040503050406030204" pitchFamily="18" charset="0"/>
                        </a:rPr>
                        <a:t>Θαλάσσια Υδραυλική και Λιμενικά Έργα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Υποχρεωτικό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87043">
                <a:tc>
                  <a:txBody>
                    <a:bodyPr/>
                    <a:lstStyle/>
                    <a:p>
                      <a:pPr algn="l" fontAlgn="ctr"/>
                      <a:r>
                        <a:rPr lang="el-GR" sz="1400" b="0" i="0" u="none" strike="noStrike" dirty="0">
                          <a:solidFill>
                            <a:srgbClr val="002060"/>
                          </a:solidFill>
                          <a:effectLst/>
                          <a:latin typeface="Cambria" panose="02040503050406030204" pitchFamily="18" charset="0"/>
                          <a:ea typeface="Cambria" panose="02040503050406030204" pitchFamily="18" charset="0"/>
                        </a:rPr>
                        <a:t>Εργαστήριο</a:t>
                      </a:r>
                      <a:r>
                        <a:rPr lang="el-GR" sz="1400" b="0" i="0" u="none" strike="noStrike" baseline="0" dirty="0">
                          <a:solidFill>
                            <a:srgbClr val="002060"/>
                          </a:solidFill>
                          <a:effectLst/>
                          <a:latin typeface="Cambria" panose="02040503050406030204" pitchFamily="18" charset="0"/>
                          <a:ea typeface="Cambria" panose="02040503050406030204" pitchFamily="18" charset="0"/>
                        </a:rPr>
                        <a:t> Υδατικών Πόρων και Περιβάλλοντος </a:t>
                      </a:r>
                      <a:endParaRPr lang="el-GR" sz="1400" b="0" i="0" u="none" strike="noStrike" dirty="0">
                        <a:solidFill>
                          <a:srgbClr val="002060"/>
                        </a:solidFill>
                        <a:effectLst/>
                        <a:latin typeface="Cambria" panose="02040503050406030204" pitchFamily="18" charset="0"/>
                        <a:ea typeface="Cambria" panose="020405030504060302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Υποχρεωτικό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bl>
          </a:graphicData>
        </a:graphic>
      </p:graphicFrame>
      <p:sp>
        <p:nvSpPr>
          <p:cNvPr id="50177" name="Title 1"/>
          <p:cNvSpPr>
            <a:spLocks noGrp="1"/>
          </p:cNvSpPr>
          <p:nvPr>
            <p:ph type="title"/>
          </p:nvPr>
        </p:nvSpPr>
        <p:spPr>
          <a:xfrm>
            <a:off x="539552" y="365125"/>
            <a:ext cx="8229600" cy="1143000"/>
          </a:xfrm>
        </p:spPr>
        <p:txBody>
          <a:bodyPr>
            <a:normAutofit/>
          </a:bodyPr>
          <a:lstStyle/>
          <a:p>
            <a:pPr algn="ctr">
              <a:defRPr/>
            </a:pP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Μαθήματα </a:t>
            </a:r>
            <a:r>
              <a:rPr lang="el-GR" sz="3200" b="1" dirty="0">
                <a:solidFill>
                  <a:schemeClr val="accent3">
                    <a:lumMod val="60000"/>
                    <a:lumOff val="40000"/>
                  </a:schemeClr>
                </a:solidFill>
                <a:latin typeface="Cambria" pitchFamily="18" charset="0"/>
                <a:ea typeface="Cambria" pitchFamily="18" charset="0"/>
                <a:cs typeface="Calibri" panose="020F0502020204030204" pitchFamily="34" charset="0"/>
              </a:rPr>
              <a:t>κορμού</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 της Σχολής Πολιτικών Μηχανικών του </a:t>
            </a:r>
            <a:r>
              <a:rPr lang="en-US" sz="3200" dirty="0">
                <a:solidFill>
                  <a:schemeClr val="accent3">
                    <a:lumMod val="60000"/>
                    <a:lumOff val="40000"/>
                  </a:schemeClr>
                </a:solidFill>
                <a:latin typeface="Cambria" pitchFamily="18" charset="0"/>
                <a:ea typeface="Cambria" pitchFamily="18" charset="0"/>
                <a:cs typeface="Calibri" panose="020F0502020204030204" pitchFamily="34" charset="0"/>
              </a:rPr>
              <a:t>T</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ΥΠΠΕΡ</a:t>
            </a:r>
          </a:p>
        </p:txBody>
      </p:sp>
      <p:sp>
        <p:nvSpPr>
          <p:cNvPr id="2" name="Slide Number Placeholder 1"/>
          <p:cNvSpPr>
            <a:spLocks noGrp="1"/>
          </p:cNvSpPr>
          <p:nvPr>
            <p:ph type="sldNum" sz="quarter" idx="12"/>
          </p:nvPr>
        </p:nvSpPr>
        <p:spPr/>
        <p:txBody>
          <a:bodyPr/>
          <a:lstStyle/>
          <a:p>
            <a:pPr>
              <a:defRPr/>
            </a:pPr>
            <a:fld id="{E522DE97-BCEF-4E88-8972-0A7196093BD3}" type="slidenum">
              <a:rPr lang="el-GR" altLang="el-GR" smtClean="0"/>
              <a:pPr>
                <a:defRPr/>
              </a:pPr>
              <a:t>29</a:t>
            </a:fld>
            <a:endParaRPr lang="el-GR" altLang="el-GR"/>
          </a:p>
        </p:txBody>
      </p:sp>
    </p:spTree>
    <p:extLst>
      <p:ext uri="{BB962C8B-B14F-4D97-AF65-F5344CB8AC3E}">
        <p14:creationId xmlns:p14="http://schemas.microsoft.com/office/powerpoint/2010/main" val="31485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98424" y="332656"/>
            <a:ext cx="8305800" cy="1143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Γνωστικό αντικείμενο Τομέα</a:t>
            </a:r>
          </a:p>
        </p:txBody>
      </p:sp>
      <p:sp>
        <p:nvSpPr>
          <p:cNvPr id="6" name="Rectangle 3"/>
          <p:cNvSpPr txBox="1">
            <a:spLocks noChangeArrowheads="1"/>
          </p:cNvSpPr>
          <p:nvPr/>
        </p:nvSpPr>
        <p:spPr>
          <a:xfrm>
            <a:off x="467544" y="2277244"/>
            <a:ext cx="8136904" cy="1727820"/>
          </a:xfrm>
          <a:prstGeom prst="rect">
            <a:avLst/>
          </a:prstGeom>
          <a:noFill/>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defRPr/>
            </a:pPr>
            <a:r>
              <a:rPr lang="el-GR" altLang="el-GR" sz="2800" dirty="0">
                <a:solidFill>
                  <a:srgbClr val="FEE8B0"/>
                </a:solidFill>
                <a:latin typeface="Cambria" panose="02040503050406030204" pitchFamily="18" charset="0"/>
                <a:ea typeface="Cambria" panose="02040503050406030204" pitchFamily="18" charset="0"/>
                <a:cs typeface="Calibri" panose="020F0502020204030204" pitchFamily="34" charset="0"/>
              </a:rPr>
              <a:t>Η ποιοτική και ποσοτική μελέτη του υδατικού Περιβάλλοντος και των συναφών έργων Πολιτικού Μηχανικού</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3</a:t>
            </a:fld>
            <a:endParaRPr lang="el-GR" altLang="el-GR"/>
          </a:p>
        </p:txBody>
      </p:sp>
    </p:spTree>
    <p:extLst>
      <p:ext uri="{BB962C8B-B14F-4D97-AF65-F5344CB8AC3E}">
        <p14:creationId xmlns:p14="http://schemas.microsoft.com/office/powerpoint/2010/main" val="4079202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Title 1"/>
          <p:cNvSpPr>
            <a:spLocks noGrp="1"/>
          </p:cNvSpPr>
          <p:nvPr>
            <p:ph type="title"/>
          </p:nvPr>
        </p:nvSpPr>
        <p:spPr>
          <a:xfrm>
            <a:off x="683568" y="434212"/>
            <a:ext cx="8229600" cy="1143000"/>
          </a:xfrm>
        </p:spPr>
        <p:txBody>
          <a:bodyPr>
            <a:normAutofit/>
          </a:bodyPr>
          <a:lstStyle/>
          <a:p>
            <a:pPr algn="ctr">
              <a:defRPr/>
            </a:pP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Μαθήματα της </a:t>
            </a:r>
            <a:r>
              <a:rPr lang="el-GR" sz="3200" b="1" dirty="0">
                <a:solidFill>
                  <a:schemeClr val="accent3">
                    <a:lumMod val="60000"/>
                    <a:lumOff val="40000"/>
                  </a:schemeClr>
                </a:solidFill>
                <a:latin typeface="Cambria" pitchFamily="18" charset="0"/>
                <a:ea typeface="Cambria" pitchFamily="18" charset="0"/>
                <a:cs typeface="Calibri" panose="020F0502020204030204" pitchFamily="34" charset="0"/>
              </a:rPr>
              <a:t>κατεύθυνσης</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 Υδραυλικού Μηχανικού του </a:t>
            </a:r>
            <a:r>
              <a:rPr lang="en-US" sz="3200" dirty="0">
                <a:solidFill>
                  <a:schemeClr val="accent3">
                    <a:lumMod val="60000"/>
                    <a:lumOff val="40000"/>
                  </a:schemeClr>
                </a:solidFill>
                <a:latin typeface="Cambria" pitchFamily="18" charset="0"/>
                <a:ea typeface="Cambria" pitchFamily="18" charset="0"/>
                <a:cs typeface="Calibri" panose="020F0502020204030204" pitchFamily="34" charset="0"/>
              </a:rPr>
              <a:t>T</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ΥΠΠΕΡ </a:t>
            </a:r>
          </a:p>
        </p:txBody>
      </p:sp>
      <p:graphicFrame>
        <p:nvGraphicFramePr>
          <p:cNvPr id="2" name="Πίνακας 1"/>
          <p:cNvGraphicFramePr>
            <a:graphicFrameLocks noGrp="1"/>
          </p:cNvGraphicFramePr>
          <p:nvPr>
            <p:extLst>
              <p:ext uri="{D42A27DB-BD31-4B8C-83A1-F6EECF244321}">
                <p14:modId xmlns:p14="http://schemas.microsoft.com/office/powerpoint/2010/main" val="1823423892"/>
              </p:ext>
            </p:extLst>
          </p:nvPr>
        </p:nvGraphicFramePr>
        <p:xfrm>
          <a:off x="609600" y="1844826"/>
          <a:ext cx="7848599" cy="3672410"/>
        </p:xfrm>
        <a:graphic>
          <a:graphicData uri="http://schemas.openxmlformats.org/drawingml/2006/table">
            <a:tbl>
              <a:tblPr/>
              <a:tblGrid>
                <a:gridCol w="4820680">
                  <a:extLst>
                    <a:ext uri="{9D8B030D-6E8A-4147-A177-3AD203B41FA5}">
                      <a16:colId xmlns:a16="http://schemas.microsoft.com/office/drawing/2014/main" xmlns="" val="20000"/>
                    </a:ext>
                  </a:extLst>
                </a:gridCol>
                <a:gridCol w="1197744">
                  <a:extLst>
                    <a:ext uri="{9D8B030D-6E8A-4147-A177-3AD203B41FA5}">
                      <a16:colId xmlns:a16="http://schemas.microsoft.com/office/drawing/2014/main" xmlns="" val="20001"/>
                    </a:ext>
                  </a:extLst>
                </a:gridCol>
                <a:gridCol w="1830175">
                  <a:extLst>
                    <a:ext uri="{9D8B030D-6E8A-4147-A177-3AD203B41FA5}">
                      <a16:colId xmlns:a16="http://schemas.microsoft.com/office/drawing/2014/main" xmlns="" val="20003"/>
                    </a:ext>
                  </a:extLst>
                </a:gridCol>
              </a:tblGrid>
              <a:tr h="367241">
                <a:tc>
                  <a:txBody>
                    <a:bodyPr/>
                    <a:lstStyle/>
                    <a:p>
                      <a:pPr algn="l" fontAlgn="ctr"/>
                      <a:r>
                        <a:rPr lang="el-GR" sz="1400" b="1" i="0" u="none" strike="noStrike" dirty="0">
                          <a:solidFill>
                            <a:srgbClr val="002060"/>
                          </a:solidFill>
                          <a:effectLst/>
                          <a:latin typeface="Cambria" pitchFamily="18" charset="0"/>
                          <a:ea typeface="Cambria" pitchFamily="18" charset="0"/>
                        </a:rPr>
                        <a:t>Μάθημα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400" b="1" i="0" u="none" strike="noStrike" dirty="0">
                          <a:solidFill>
                            <a:srgbClr val="002060"/>
                          </a:solidFill>
                          <a:effectLst/>
                          <a:latin typeface="Cambria" pitchFamily="18" charset="0"/>
                          <a:ea typeface="Cambria" pitchFamily="18" charset="0"/>
                        </a:rPr>
                        <a:t>Εξάμηνο</a:t>
                      </a:r>
                      <a:r>
                        <a:rPr lang="el-GR" sz="1400" b="0" i="0" u="none" strike="noStrike" dirty="0">
                          <a:solidFill>
                            <a:srgbClr val="002060"/>
                          </a:solidFill>
                          <a:effectLst/>
                          <a:latin typeface="Cambria" pitchFamily="18" charset="0"/>
                          <a:ea typeface="Cambria"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l-GR" sz="1400" b="1" i="0" u="none" strike="noStrike" kern="1200" dirty="0">
                          <a:solidFill>
                            <a:srgbClr val="002060"/>
                          </a:solidFill>
                          <a:effectLst/>
                          <a:latin typeface="Cambria" pitchFamily="18" charset="0"/>
                          <a:ea typeface="Cambria" pitchFamily="18" charset="0"/>
                          <a:cs typeface="+mn-cs"/>
                        </a:rPr>
                        <a:t>Είδος μαθήματος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67241">
                <a:tc>
                  <a:txBody>
                    <a:bodyPr/>
                    <a:lstStyle/>
                    <a:p>
                      <a:pPr algn="l" fontAlgn="ctr"/>
                      <a:r>
                        <a:rPr lang="el-GR" sz="1400" b="0" i="0" u="none" strike="noStrike" dirty="0">
                          <a:solidFill>
                            <a:srgbClr val="002060"/>
                          </a:solidFill>
                          <a:effectLst/>
                          <a:latin typeface="Cambria" pitchFamily="18" charset="0"/>
                          <a:ea typeface="Cambria" pitchFamily="18" charset="0"/>
                        </a:rPr>
                        <a:t>Υδραυλική Ανοικτών Αγωγών και Ποταμών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7</a:t>
                      </a:r>
                      <a:r>
                        <a:rPr lang="el-GR" sz="1100" b="0" i="0" u="none" strike="noStrike" baseline="30000" dirty="0">
                          <a:solidFill>
                            <a:srgbClr val="002060"/>
                          </a:solidFill>
                          <a:effectLst/>
                          <a:latin typeface="Cambria" pitchFamily="18" charset="0"/>
                          <a:ea typeface="Cambria" pitchFamily="18" charset="0"/>
                        </a:rPr>
                        <a:t>ο</a:t>
                      </a:r>
                      <a:r>
                        <a:rPr lang="el-GR" sz="1100" b="0" i="0" u="none" strike="noStrike" dirty="0">
                          <a:solidFill>
                            <a:srgbClr val="002060"/>
                          </a:solidFill>
                          <a:effectLst/>
                          <a:latin typeface="Cambria" pitchFamily="18" charset="0"/>
                          <a:ea typeface="Cambria"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Υποχρεωτικό</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67241">
                <a:tc>
                  <a:txBody>
                    <a:bodyPr/>
                    <a:lstStyle/>
                    <a:p>
                      <a:pPr algn="l" fontAlgn="ctr"/>
                      <a:r>
                        <a:rPr lang="el-GR" sz="1400" b="0" i="0" u="none" strike="noStrike" dirty="0">
                          <a:solidFill>
                            <a:srgbClr val="002060"/>
                          </a:solidFill>
                          <a:effectLst/>
                          <a:latin typeface="Cambria" pitchFamily="18" charset="0"/>
                          <a:ea typeface="Cambria" pitchFamily="18" charset="0"/>
                        </a:rPr>
                        <a:t>Υπόγεια Ύδατα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8</a:t>
                      </a:r>
                      <a:r>
                        <a:rPr lang="el-GR" sz="1100" b="0" i="0" u="none" strike="noStrike" baseline="30000" dirty="0">
                          <a:solidFill>
                            <a:srgbClr val="002060"/>
                          </a:solidFill>
                          <a:effectLst/>
                          <a:latin typeface="Cambria" pitchFamily="18" charset="0"/>
                          <a:ea typeface="Cambria" pitchFamily="18" charset="0"/>
                        </a:rPr>
                        <a:t>ο</a:t>
                      </a:r>
                      <a:r>
                        <a:rPr lang="el-GR" sz="1100" b="0" i="0" u="none" strike="noStrike" dirty="0">
                          <a:solidFill>
                            <a:srgbClr val="002060"/>
                          </a:solidFill>
                          <a:effectLst/>
                          <a:latin typeface="Cambria" pitchFamily="18" charset="0"/>
                          <a:ea typeface="Cambria"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Υποχρεωτικό</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67241">
                <a:tc>
                  <a:txBody>
                    <a:bodyPr/>
                    <a:lstStyle/>
                    <a:p>
                      <a:pPr algn="l" fontAlgn="ctr"/>
                      <a:r>
                        <a:rPr lang="el-GR" sz="1400" b="0" i="0" u="none" strike="noStrike" dirty="0" err="1">
                          <a:solidFill>
                            <a:srgbClr val="002060"/>
                          </a:solidFill>
                          <a:effectLst/>
                          <a:latin typeface="Cambria" pitchFamily="18" charset="0"/>
                          <a:ea typeface="Cambria" pitchFamily="18" charset="0"/>
                        </a:rPr>
                        <a:t>Ακτομηχανική</a:t>
                      </a:r>
                      <a:r>
                        <a:rPr lang="el-GR" sz="1400" b="0" i="0" u="none" strike="noStrike" dirty="0">
                          <a:solidFill>
                            <a:srgbClr val="002060"/>
                          </a:solidFill>
                          <a:effectLst/>
                          <a:latin typeface="Cambria" pitchFamily="18" charset="0"/>
                          <a:ea typeface="Cambria" pitchFamily="18" charset="0"/>
                        </a:rPr>
                        <a:t> και Παράκτια Έργα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8</a:t>
                      </a:r>
                      <a:r>
                        <a:rPr lang="el-GR" sz="1100" b="0" i="0" u="none" strike="noStrike" baseline="30000" dirty="0">
                          <a:solidFill>
                            <a:srgbClr val="002060"/>
                          </a:solidFill>
                          <a:effectLst/>
                          <a:latin typeface="Cambria" pitchFamily="18" charset="0"/>
                          <a:ea typeface="Cambria" pitchFamily="18" charset="0"/>
                        </a:rPr>
                        <a:t>ο</a:t>
                      </a:r>
                      <a:r>
                        <a:rPr lang="el-GR" sz="1100" b="0" i="0" u="none" strike="noStrike" dirty="0">
                          <a:solidFill>
                            <a:srgbClr val="002060"/>
                          </a:solidFill>
                          <a:effectLst/>
                          <a:latin typeface="Cambria" pitchFamily="18" charset="0"/>
                          <a:ea typeface="Cambria"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Υποχρεωτικό</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67241">
                <a:tc>
                  <a:txBody>
                    <a:bodyPr/>
                    <a:lstStyle/>
                    <a:p>
                      <a:pPr algn="l" fontAlgn="ctr"/>
                      <a:r>
                        <a:rPr lang="el-GR" sz="1400" b="0" i="0" u="none" strike="noStrike" dirty="0">
                          <a:solidFill>
                            <a:srgbClr val="002060"/>
                          </a:solidFill>
                          <a:effectLst/>
                          <a:latin typeface="Cambria" pitchFamily="18" charset="0"/>
                          <a:ea typeface="Cambria" pitchFamily="18" charset="0"/>
                        </a:rPr>
                        <a:t>Υγειονομική Τεχνολογία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8</a:t>
                      </a:r>
                      <a:r>
                        <a:rPr lang="el-GR" sz="1100" b="0" i="0" u="none" strike="noStrike" baseline="30000" dirty="0">
                          <a:solidFill>
                            <a:srgbClr val="002060"/>
                          </a:solidFill>
                          <a:effectLst/>
                          <a:latin typeface="Cambria" pitchFamily="18" charset="0"/>
                          <a:ea typeface="Cambria" pitchFamily="18" charset="0"/>
                        </a:rPr>
                        <a:t>ο</a:t>
                      </a:r>
                      <a:endParaRPr lang="el-GR" sz="1100" b="0" i="0" u="none" strike="noStrike" dirty="0">
                        <a:solidFill>
                          <a:srgbClr val="002060"/>
                        </a:solidFill>
                        <a:effectLst/>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Υποχρεωτικό</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67241">
                <a:tc>
                  <a:txBody>
                    <a:bodyPr/>
                    <a:lstStyle/>
                    <a:p>
                      <a:pPr algn="l" fontAlgn="ctr"/>
                      <a:r>
                        <a:rPr lang="el-GR" sz="1400" b="0" i="0" u="none" strike="noStrike" dirty="0">
                          <a:solidFill>
                            <a:srgbClr val="002060"/>
                          </a:solidFill>
                          <a:effectLst/>
                          <a:latin typeface="Cambria" pitchFamily="18" charset="0"/>
                          <a:ea typeface="Cambria" pitchFamily="18" charset="0"/>
                        </a:rPr>
                        <a:t>Υπολογιστική  </a:t>
                      </a:r>
                      <a:r>
                        <a:rPr lang="el-GR" sz="1400" b="0" i="0" u="none" strike="noStrike" dirty="0" err="1">
                          <a:solidFill>
                            <a:srgbClr val="002060"/>
                          </a:solidFill>
                          <a:effectLst/>
                          <a:latin typeface="Cambria" pitchFamily="18" charset="0"/>
                          <a:ea typeface="Cambria" pitchFamily="18" charset="0"/>
                        </a:rPr>
                        <a:t>Ρευστοδυναμική</a:t>
                      </a:r>
                      <a:endParaRPr lang="el-GR" sz="1400" b="0" i="0" u="none" strike="noStrike" dirty="0">
                        <a:solidFill>
                          <a:srgbClr val="002060"/>
                        </a:solidFill>
                        <a:effectLst/>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8</a:t>
                      </a:r>
                      <a:r>
                        <a:rPr lang="el-GR" sz="1100" b="0" i="0" u="none" strike="noStrike" baseline="30000" dirty="0">
                          <a:solidFill>
                            <a:srgbClr val="002060"/>
                          </a:solidFill>
                          <a:effectLst/>
                          <a:latin typeface="Cambria" pitchFamily="18" charset="0"/>
                          <a:ea typeface="Cambria" pitchFamily="18" charset="0"/>
                        </a:rPr>
                        <a:t>ο</a:t>
                      </a:r>
                      <a:r>
                        <a:rPr lang="el-GR" sz="1100" b="0" i="0" u="none" strike="noStrike" baseline="0" dirty="0">
                          <a:solidFill>
                            <a:srgbClr val="002060"/>
                          </a:solidFill>
                          <a:effectLst/>
                          <a:latin typeface="Cambria" pitchFamily="18" charset="0"/>
                          <a:ea typeface="Cambria" pitchFamily="18" charset="0"/>
                        </a:rPr>
                        <a:t> </a:t>
                      </a:r>
                      <a:endParaRPr lang="el-GR" sz="1100" b="0" i="0" u="none" strike="noStrike" dirty="0">
                        <a:solidFill>
                          <a:srgbClr val="002060"/>
                        </a:solidFill>
                        <a:effectLst/>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Επιλογής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67241">
                <a:tc>
                  <a:txBody>
                    <a:bodyPr/>
                    <a:lstStyle/>
                    <a:p>
                      <a:pPr algn="l" fontAlgn="ctr"/>
                      <a:r>
                        <a:rPr lang="el-GR" sz="1400" b="0" i="0" u="none" strike="noStrike" dirty="0">
                          <a:solidFill>
                            <a:srgbClr val="002060"/>
                          </a:solidFill>
                          <a:effectLst/>
                          <a:latin typeface="Cambria" pitchFamily="18" charset="0"/>
                          <a:ea typeface="Cambria" pitchFamily="18" charset="0"/>
                        </a:rPr>
                        <a:t>Ανανεώσιμη  Ενέργεια και Υδροηλεκτρικά Έργα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8</a:t>
                      </a:r>
                      <a:r>
                        <a:rPr lang="el-GR" sz="1100" b="0" i="0" u="none" strike="noStrike" baseline="30000" dirty="0">
                          <a:solidFill>
                            <a:srgbClr val="002060"/>
                          </a:solidFill>
                          <a:effectLst/>
                          <a:latin typeface="Cambria" pitchFamily="18" charset="0"/>
                          <a:ea typeface="Cambria" pitchFamily="18" charset="0"/>
                        </a:rPr>
                        <a:t>ο</a:t>
                      </a:r>
                      <a:r>
                        <a:rPr lang="el-GR" sz="1100" b="0" i="0" u="none" strike="noStrike" dirty="0">
                          <a:solidFill>
                            <a:srgbClr val="002060"/>
                          </a:solidFill>
                          <a:effectLst/>
                          <a:latin typeface="Cambria" pitchFamily="18" charset="0"/>
                          <a:ea typeface="Cambria"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Επιλογής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67241">
                <a:tc>
                  <a:txBody>
                    <a:bodyPr/>
                    <a:lstStyle/>
                    <a:p>
                      <a:pPr algn="l" fontAlgn="b"/>
                      <a:r>
                        <a:rPr lang="el-GR" sz="1400" b="0" i="0" u="none" strike="noStrike" dirty="0">
                          <a:solidFill>
                            <a:srgbClr val="002060"/>
                          </a:solidFill>
                          <a:effectLst/>
                          <a:latin typeface="Cambria" pitchFamily="18" charset="0"/>
                          <a:ea typeface="Cambria" pitchFamily="18" charset="0"/>
                        </a:rPr>
                        <a:t>Διαχείριση Πλημμυρικού Κινδύνου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8</a:t>
                      </a:r>
                      <a:r>
                        <a:rPr lang="el-GR" sz="1100" b="0" i="0" u="none" strike="noStrike" baseline="30000" dirty="0">
                          <a:solidFill>
                            <a:srgbClr val="002060"/>
                          </a:solidFill>
                          <a:effectLst/>
                          <a:latin typeface="Cambria" pitchFamily="18" charset="0"/>
                          <a:ea typeface="Cambria" pitchFamily="18" charset="0"/>
                        </a:rPr>
                        <a:t>ο</a:t>
                      </a:r>
                      <a:r>
                        <a:rPr lang="el-GR" sz="1100" b="0" i="0" u="none" strike="noStrike" dirty="0">
                          <a:solidFill>
                            <a:srgbClr val="002060"/>
                          </a:solidFill>
                          <a:effectLst/>
                          <a:latin typeface="Cambria" pitchFamily="18" charset="0"/>
                          <a:ea typeface="Cambria"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67241">
                <a:tc>
                  <a:txBody>
                    <a:bodyPr/>
                    <a:lstStyle/>
                    <a:p>
                      <a:pPr algn="l" fontAlgn="ctr"/>
                      <a:r>
                        <a:rPr lang="el-GR" sz="1400" b="0" i="0" u="none" strike="noStrike" dirty="0">
                          <a:solidFill>
                            <a:srgbClr val="002060"/>
                          </a:solidFill>
                          <a:effectLst/>
                          <a:latin typeface="Cambria" pitchFamily="18" charset="0"/>
                          <a:ea typeface="Cambria" pitchFamily="18" charset="0"/>
                        </a:rPr>
                        <a:t>Υδραυλικές Κατασκευές &amp; Φράγματα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8</a:t>
                      </a:r>
                      <a:r>
                        <a:rPr lang="el-GR" sz="1100" b="0" i="0" u="none" strike="noStrike" baseline="30000" dirty="0">
                          <a:solidFill>
                            <a:srgbClr val="002060"/>
                          </a:solidFill>
                          <a:effectLst/>
                          <a:latin typeface="Cambria" pitchFamily="18" charset="0"/>
                          <a:ea typeface="Cambria" pitchFamily="18" charset="0"/>
                        </a:rPr>
                        <a:t>ο</a:t>
                      </a:r>
                      <a:r>
                        <a:rPr lang="el-GR" sz="1100" b="0" i="0" u="none" strike="noStrike" baseline="0" dirty="0">
                          <a:solidFill>
                            <a:srgbClr val="002060"/>
                          </a:solidFill>
                          <a:effectLst/>
                          <a:latin typeface="Cambria" pitchFamily="18" charset="0"/>
                          <a:ea typeface="Cambria" pitchFamily="18" charset="0"/>
                        </a:rPr>
                        <a:t> </a:t>
                      </a:r>
                      <a:endParaRPr lang="el-GR" sz="1100" b="0" i="0" u="none" strike="noStrike" dirty="0">
                        <a:solidFill>
                          <a:srgbClr val="002060"/>
                        </a:solidFill>
                        <a:effectLst/>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36724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400" b="0" i="0" u="none" strike="noStrike" dirty="0">
                          <a:solidFill>
                            <a:srgbClr val="002060"/>
                          </a:solidFill>
                          <a:effectLst/>
                          <a:latin typeface="Cambria" pitchFamily="18" charset="0"/>
                          <a:ea typeface="Cambria" pitchFamily="18" charset="0"/>
                        </a:rPr>
                        <a:t>Εγγειοβελτιωτικά  Έργα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8</a:t>
                      </a:r>
                      <a:r>
                        <a:rPr lang="el-GR" sz="1100" b="0" i="0" u="none" strike="noStrike" baseline="30000" dirty="0">
                          <a:solidFill>
                            <a:srgbClr val="002060"/>
                          </a:solidFill>
                          <a:effectLst/>
                          <a:latin typeface="Cambria" pitchFamily="18" charset="0"/>
                          <a:ea typeface="Cambria" pitchFamily="18" charset="0"/>
                        </a:rPr>
                        <a:t>ο</a:t>
                      </a:r>
                      <a:r>
                        <a:rPr lang="el-GR" sz="1100" b="0" i="0" u="none" strike="noStrike" dirty="0">
                          <a:solidFill>
                            <a:srgbClr val="002060"/>
                          </a:solidFill>
                          <a:effectLst/>
                          <a:latin typeface="Cambria" pitchFamily="18" charset="0"/>
                          <a:ea typeface="Cambria"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bl>
          </a:graphicData>
        </a:graphic>
      </p:graphicFrame>
      <p:sp>
        <p:nvSpPr>
          <p:cNvPr id="3" name="Slide Number Placeholder 2"/>
          <p:cNvSpPr>
            <a:spLocks noGrp="1"/>
          </p:cNvSpPr>
          <p:nvPr>
            <p:ph type="sldNum" sz="quarter" idx="12"/>
          </p:nvPr>
        </p:nvSpPr>
        <p:spPr/>
        <p:txBody>
          <a:bodyPr/>
          <a:lstStyle/>
          <a:p>
            <a:pPr>
              <a:defRPr/>
            </a:pPr>
            <a:fld id="{E522DE97-BCEF-4E88-8972-0A7196093BD3}" type="slidenum">
              <a:rPr lang="el-GR" altLang="el-GR" smtClean="0"/>
              <a:pPr>
                <a:defRPr/>
              </a:pPr>
              <a:t>30</a:t>
            </a:fld>
            <a:endParaRPr lang="el-GR" altLang="el-G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 Ορθογώνιο"/>
          <p:cNvSpPr/>
          <p:nvPr/>
        </p:nvSpPr>
        <p:spPr>
          <a:xfrm>
            <a:off x="304800" y="381001"/>
            <a:ext cx="8610600" cy="1077218"/>
          </a:xfrm>
          <a:prstGeom prst="rect">
            <a:avLst/>
          </a:prstGeom>
        </p:spPr>
        <p:txBody>
          <a:bodyPr wrap="square">
            <a:spAutoFit/>
          </a:bodyPr>
          <a:lstStyle/>
          <a:p>
            <a:pPr algn="ctr">
              <a:defRPr/>
            </a:pP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Μαθήματα της </a:t>
            </a:r>
            <a:r>
              <a:rPr lang="el-GR" sz="3200" b="1" dirty="0">
                <a:solidFill>
                  <a:schemeClr val="accent3">
                    <a:lumMod val="60000"/>
                    <a:lumOff val="40000"/>
                  </a:schemeClr>
                </a:solidFill>
                <a:latin typeface="Cambria" pitchFamily="18" charset="0"/>
                <a:ea typeface="Cambria" pitchFamily="18" charset="0"/>
                <a:cs typeface="Calibri" panose="020F0502020204030204" pitchFamily="34" charset="0"/>
              </a:rPr>
              <a:t>κατεύθυνσης</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 Υδραυλικού Μηχανικού του </a:t>
            </a:r>
            <a:r>
              <a:rPr lang="en-US" sz="3200" dirty="0">
                <a:solidFill>
                  <a:schemeClr val="accent3">
                    <a:lumMod val="60000"/>
                    <a:lumOff val="40000"/>
                  </a:schemeClr>
                </a:solidFill>
                <a:latin typeface="Cambria" pitchFamily="18" charset="0"/>
                <a:ea typeface="Cambria" pitchFamily="18" charset="0"/>
                <a:cs typeface="Calibri" panose="020F0502020204030204" pitchFamily="34" charset="0"/>
              </a:rPr>
              <a:t>T</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ΥΠΠΕΡ </a:t>
            </a:r>
            <a:endParaRPr lang="en-US" sz="3200" dirty="0">
              <a:solidFill>
                <a:schemeClr val="accent3">
                  <a:lumMod val="60000"/>
                  <a:lumOff val="40000"/>
                </a:schemeClr>
              </a:solidFill>
              <a:latin typeface="Cambria" pitchFamily="18" charset="0"/>
              <a:ea typeface="Cambria" pitchFamily="18" charset="0"/>
              <a:cs typeface="Calibri" panose="020F0502020204030204" pitchFamily="34" charset="0"/>
            </a:endParaRPr>
          </a:p>
        </p:txBody>
      </p:sp>
      <p:graphicFrame>
        <p:nvGraphicFramePr>
          <p:cNvPr id="5" name="4 - Πίνακας"/>
          <p:cNvGraphicFramePr>
            <a:graphicFrameLocks noGrp="1"/>
          </p:cNvGraphicFramePr>
          <p:nvPr/>
        </p:nvGraphicFramePr>
        <p:xfrm>
          <a:off x="609599" y="1600200"/>
          <a:ext cx="7924801" cy="4114799"/>
        </p:xfrm>
        <a:graphic>
          <a:graphicData uri="http://schemas.openxmlformats.org/drawingml/2006/table">
            <a:tbl>
              <a:tblPr/>
              <a:tblGrid>
                <a:gridCol w="5095237">
                  <a:extLst>
                    <a:ext uri="{9D8B030D-6E8A-4147-A177-3AD203B41FA5}">
                      <a16:colId xmlns:a16="http://schemas.microsoft.com/office/drawing/2014/main" xmlns="" val="20000"/>
                    </a:ext>
                  </a:extLst>
                </a:gridCol>
                <a:gridCol w="1211506">
                  <a:extLst>
                    <a:ext uri="{9D8B030D-6E8A-4147-A177-3AD203B41FA5}">
                      <a16:colId xmlns:a16="http://schemas.microsoft.com/office/drawing/2014/main" xmlns="" val="20001"/>
                    </a:ext>
                  </a:extLst>
                </a:gridCol>
                <a:gridCol w="1618058">
                  <a:extLst>
                    <a:ext uri="{9D8B030D-6E8A-4147-A177-3AD203B41FA5}">
                      <a16:colId xmlns:a16="http://schemas.microsoft.com/office/drawing/2014/main" xmlns="" val="20002"/>
                    </a:ext>
                  </a:extLst>
                </a:gridCol>
              </a:tblGrid>
              <a:tr h="325722">
                <a:tc>
                  <a:txBody>
                    <a:bodyPr/>
                    <a:lstStyle/>
                    <a:p>
                      <a:pPr algn="l" fontAlgn="ctr"/>
                      <a:r>
                        <a:rPr lang="el-GR" sz="1400" b="1" i="0" u="none" strike="noStrike" dirty="0">
                          <a:solidFill>
                            <a:srgbClr val="002060"/>
                          </a:solidFill>
                          <a:effectLst/>
                          <a:latin typeface="Cambria" pitchFamily="18" charset="0"/>
                          <a:ea typeface="Cambria" pitchFamily="18" charset="0"/>
                        </a:rPr>
                        <a:t>Μάθημα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400" b="1" i="0" u="none" strike="noStrike" dirty="0">
                          <a:solidFill>
                            <a:srgbClr val="002060"/>
                          </a:solidFill>
                          <a:effectLst/>
                          <a:latin typeface="Cambria" pitchFamily="18" charset="0"/>
                          <a:ea typeface="Cambria" pitchFamily="18" charset="0"/>
                        </a:rPr>
                        <a:t>Εξάμηνο</a:t>
                      </a:r>
                      <a:r>
                        <a:rPr lang="el-GR" sz="1400" b="0" i="0" u="none" strike="noStrike" dirty="0">
                          <a:solidFill>
                            <a:srgbClr val="002060"/>
                          </a:solidFill>
                          <a:effectLst/>
                          <a:latin typeface="Cambria" pitchFamily="18" charset="0"/>
                          <a:ea typeface="Cambria"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l-GR" sz="1400" b="1" i="0" u="none" strike="noStrike" kern="1200" dirty="0">
                          <a:solidFill>
                            <a:srgbClr val="002060"/>
                          </a:solidFill>
                          <a:effectLst/>
                          <a:latin typeface="Cambria" pitchFamily="18" charset="0"/>
                          <a:ea typeface="Cambria" pitchFamily="18" charset="0"/>
                          <a:cs typeface="+mn-cs"/>
                        </a:rPr>
                        <a:t>Είδος μαθήματος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2572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Ολοκληρωμένο Θέμα Υδραυλικού Σχεδιασμού</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2572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Πειραματική Υδραυλική</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2572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Στοχαστικές Μέθοδοι</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2572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Περιβαλλοντικές Επιπτώσεις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0880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Εγκαταστάσεις Επεξεργασίας και Διάθεσης Αστικών Αποβλήτων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Επιλογής 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2572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Ειδικά Θέματα Λιμενικών Έργων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Επιλογής 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2572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Έργα Ανοικτής Θάλασσας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1726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Περιβαλλοντική Υδραυλική</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5225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Διαχείριση Υδατικών Πόρων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5225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l-GR" sz="1400" b="0" i="0" u="none" strike="noStrike" kern="1200" dirty="0">
                          <a:solidFill>
                            <a:srgbClr val="002060"/>
                          </a:solidFill>
                          <a:effectLst/>
                          <a:latin typeface="Cambria" pitchFamily="18" charset="0"/>
                          <a:ea typeface="Cambria" pitchFamily="18" charset="0"/>
                          <a:cs typeface="+mn-cs"/>
                        </a:rPr>
                        <a:t>Οικολογικά Μοντέλα Επιφανειακών Υδάτων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dirty="0">
                          <a:solidFill>
                            <a:srgbClr val="002060"/>
                          </a:solidFill>
                          <a:latin typeface="Cambria" pitchFamily="18" charset="0"/>
                          <a:ea typeface="Cambria" pitchFamily="18" charset="0"/>
                        </a:rPr>
                        <a:t>9</a:t>
                      </a:r>
                      <a:r>
                        <a:rPr lang="el-GR" sz="1100" baseline="30000" dirty="0">
                          <a:solidFill>
                            <a:srgbClr val="002060"/>
                          </a:solidFill>
                          <a:latin typeface="Cambria" pitchFamily="18" charset="0"/>
                          <a:ea typeface="Cambria" pitchFamily="18" charset="0"/>
                        </a:rPr>
                        <a:t>ο</a:t>
                      </a:r>
                      <a:endParaRPr lang="el-GR" sz="1100" dirty="0">
                        <a:solidFill>
                          <a:srgbClr val="002060"/>
                        </a:solidFill>
                        <a:latin typeface="Cambria" pitchFamily="18" charset="0"/>
                        <a:ea typeface="Cambria"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100" b="0" i="0" u="none" strike="noStrike" dirty="0">
                          <a:solidFill>
                            <a:srgbClr val="002060"/>
                          </a:solidFill>
                          <a:effectLst/>
                          <a:latin typeface="Cambria" pitchFamily="18" charset="0"/>
                          <a:ea typeface="Cambria" pitchFamily="18" charset="0"/>
                        </a:rPr>
                        <a:t>Επιλογής</a:t>
                      </a:r>
                      <a:r>
                        <a:rPr lang="el-GR" sz="1100" b="0" i="0" u="none" strike="noStrike" baseline="0" dirty="0">
                          <a:solidFill>
                            <a:srgbClr val="002060"/>
                          </a:solidFill>
                          <a:effectLst/>
                          <a:latin typeface="Cambria" pitchFamily="18" charset="0"/>
                          <a:ea typeface="Cambria" pitchFamily="18" charset="0"/>
                        </a:rPr>
                        <a:t> </a:t>
                      </a:r>
                      <a:r>
                        <a:rPr lang="el-GR" sz="1100" b="0" i="0" u="none" strike="noStrike" dirty="0">
                          <a:solidFill>
                            <a:srgbClr val="002060"/>
                          </a:solidFill>
                          <a:effectLst/>
                          <a:latin typeface="Cambria" pitchFamily="18" charset="0"/>
                          <a:ea typeface="Cambria" pitchFamily="18" charset="0"/>
                        </a:rPr>
                        <a:t>Κατεύθυνσης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504168">
                <a:tc gridSpan="3">
                  <a:txBody>
                    <a:bodyPr/>
                    <a:lstStyle/>
                    <a:p>
                      <a:pPr marL="0" marR="0" indent="0" algn="l" defTabSz="914400" rtl="0" eaLnBrk="1" fontAlgn="ctr" latinLnBrk="0" hangingPunct="1">
                        <a:lnSpc>
                          <a:spcPct val="100000"/>
                        </a:lnSpc>
                        <a:spcBef>
                          <a:spcPts val="0"/>
                        </a:spcBef>
                        <a:spcAft>
                          <a:spcPts val="0"/>
                        </a:spcAft>
                        <a:buClrTx/>
                        <a:buSzTx/>
                        <a:buFont typeface="Wingdings" pitchFamily="2" charset="2"/>
                        <a:buChar char="Ø"/>
                        <a:tabLst/>
                        <a:defRPr/>
                      </a:pPr>
                      <a:r>
                        <a:rPr kumimoji="0" lang="el-GR" sz="1400" b="0" i="0" u="none" strike="noStrike" kern="1200" dirty="0">
                          <a:solidFill>
                            <a:srgbClr val="0070C0"/>
                          </a:solidFill>
                          <a:effectLst/>
                          <a:latin typeface="Cambria" pitchFamily="18" charset="0"/>
                          <a:ea typeface="Cambria" pitchFamily="18" charset="0"/>
                          <a:cs typeface="+mn-cs"/>
                        </a:rPr>
                        <a:t>Το μάθημα «Πρακτική</a:t>
                      </a:r>
                      <a:r>
                        <a:rPr kumimoji="0" lang="el-GR" sz="1400" b="0" i="0" u="none" strike="noStrike" kern="1200" baseline="0" dirty="0">
                          <a:solidFill>
                            <a:srgbClr val="0070C0"/>
                          </a:solidFill>
                          <a:effectLst/>
                          <a:latin typeface="Cambria" pitchFamily="18" charset="0"/>
                          <a:ea typeface="Cambria" pitchFamily="18" charset="0"/>
                          <a:cs typeface="+mn-cs"/>
                        </a:rPr>
                        <a:t> Άσκηση» είναι μάθημα το οποίο μπορεί να επιλεγεί από φοιτητές όλων των κατευθύνσεων. Συντονιστής είναι ο κ. Σ. Μαλαμής Αναπληρωτής Καθηγητής του Τομέα ΥΠΠΕΡ.</a:t>
                      </a:r>
                      <a:endParaRPr kumimoji="0" lang="el-GR" sz="1400" b="0" i="0" u="none" strike="noStrike" kern="1200" dirty="0">
                        <a:solidFill>
                          <a:srgbClr val="0070C0"/>
                        </a:solidFill>
                        <a:effectLst/>
                        <a:latin typeface="Cambria" pitchFamily="18" charset="0"/>
                        <a:ea typeface="Cambria" pitchFamily="18" charset="0"/>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l-GR" sz="105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AF6"/>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l-GR" sz="1050" b="0" i="0" u="none" strike="noStrike" dirty="0">
                        <a:solidFill>
                          <a:srgbClr val="000000"/>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1"/>
                  </a:ext>
                </a:extLst>
              </a:tr>
            </a:tbl>
          </a:graphicData>
        </a:graphic>
      </p:graphicFrame>
      <p:sp>
        <p:nvSpPr>
          <p:cNvPr id="2" name="Slide Number Placeholder 1"/>
          <p:cNvSpPr>
            <a:spLocks noGrp="1"/>
          </p:cNvSpPr>
          <p:nvPr>
            <p:ph type="sldNum" sz="quarter" idx="12"/>
          </p:nvPr>
        </p:nvSpPr>
        <p:spPr/>
        <p:txBody>
          <a:bodyPr/>
          <a:lstStyle/>
          <a:p>
            <a:pPr>
              <a:defRPr/>
            </a:pPr>
            <a:fld id="{CE9B0ECC-EC62-44F7-ABBF-083BC9BC0C47}" type="slidenum">
              <a:rPr lang="el-GR" altLang="el-GR" smtClean="0"/>
              <a:pPr>
                <a:defRPr/>
              </a:pPr>
              <a:t>31</a:t>
            </a:fld>
            <a:endParaRPr lang="el-GR" altLang="el-G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287B12-F063-4311-A483-0337072C6E2B}"/>
              </a:ext>
            </a:extLst>
          </p:cNvPr>
          <p:cNvSpPr>
            <a:spLocks noGrp="1"/>
          </p:cNvSpPr>
          <p:nvPr>
            <p:ph type="title"/>
          </p:nvPr>
        </p:nvSpPr>
        <p:spPr>
          <a:xfrm>
            <a:off x="40816" y="-261262"/>
            <a:ext cx="9103184" cy="1143000"/>
          </a:xfrm>
        </p:spPr>
        <p:txBody>
          <a:bodyPr>
            <a:normAutofit/>
          </a:bodyPr>
          <a:lstStyle/>
          <a:p>
            <a:pPr algn="ctr"/>
            <a:r>
              <a:rPr lang="el-GR" sz="3200" dirty="0" smtClean="0">
                <a:solidFill>
                  <a:schemeClr val="accent3">
                    <a:lumMod val="60000"/>
                    <a:lumOff val="40000"/>
                  </a:schemeClr>
                </a:solidFill>
                <a:latin typeface="Cambria" pitchFamily="18" charset="0"/>
                <a:ea typeface="Cambria" pitchFamily="18" charset="0"/>
                <a:cs typeface="Calibri" panose="020F0502020204030204" pitchFamily="34" charset="0"/>
              </a:rPr>
              <a:t>Ελάτε να μας γνωρίσετε!</a:t>
            </a:r>
            <a:endParaRPr lang="en-US" sz="3200" dirty="0">
              <a:solidFill>
                <a:schemeClr val="accent3">
                  <a:lumMod val="60000"/>
                  <a:lumOff val="40000"/>
                </a:schemeClr>
              </a:solidFill>
              <a:latin typeface="Cambria" pitchFamily="18" charset="0"/>
              <a:ea typeface="Cambria" pitchFamily="18" charset="0"/>
              <a:cs typeface="Calibri" panose="020F0502020204030204" pitchFamily="34" charset="0"/>
            </a:endParaRPr>
          </a:p>
        </p:txBody>
      </p:sp>
      <p:graphicFrame>
        <p:nvGraphicFramePr>
          <p:cNvPr id="7" name="Table 6">
            <a:extLst>
              <a:ext uri="{FF2B5EF4-FFF2-40B4-BE49-F238E27FC236}">
                <a16:creationId xmlns:a16="http://schemas.microsoft.com/office/drawing/2014/main" xmlns="" id="{F5E9C812-8D99-4E16-A287-CBCFEB9743E8}"/>
              </a:ext>
            </a:extLst>
          </p:cNvPr>
          <p:cNvGraphicFramePr>
            <a:graphicFrameLocks noGrp="1"/>
          </p:cNvGraphicFramePr>
          <p:nvPr>
            <p:extLst>
              <p:ext uri="{D42A27DB-BD31-4B8C-83A1-F6EECF244321}">
                <p14:modId xmlns:p14="http://schemas.microsoft.com/office/powerpoint/2010/main" val="2380123682"/>
              </p:ext>
            </p:extLst>
          </p:nvPr>
        </p:nvGraphicFramePr>
        <p:xfrm>
          <a:off x="251520" y="1193292"/>
          <a:ext cx="2363323" cy="3217862"/>
        </p:xfrm>
        <a:graphic>
          <a:graphicData uri="http://schemas.openxmlformats.org/drawingml/2006/table">
            <a:tbl>
              <a:tblPr firstRow="1" firstCol="1" bandRow="1">
                <a:effectLst>
                  <a:outerShdw blurRad="76200" dir="2700000" algn="tl" rotWithShape="0">
                    <a:srgbClr val="FFC000">
                      <a:alpha val="40000"/>
                    </a:srgbClr>
                  </a:outerShdw>
                </a:effectLst>
                <a:tableStyleId>{5C22544A-7EE6-4342-B048-85BDC9FD1C3A}</a:tableStyleId>
              </a:tblPr>
              <a:tblGrid>
                <a:gridCol w="2363323">
                  <a:extLst>
                    <a:ext uri="{9D8B030D-6E8A-4147-A177-3AD203B41FA5}">
                      <a16:colId xmlns:a16="http://schemas.microsoft.com/office/drawing/2014/main" xmlns="" val="1868921079"/>
                    </a:ext>
                  </a:extLst>
                </a:gridCol>
              </a:tblGrid>
              <a:tr h="2381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l-GR" sz="1400" b="1" u="none" dirty="0">
                          <a:solidFill>
                            <a:srgbClr val="002060"/>
                          </a:solidFill>
                          <a:effectLst/>
                          <a:latin typeface="Cambria" pitchFamily="18" charset="0"/>
                          <a:ea typeface="Cambria" pitchFamily="18" charset="0"/>
                          <a:cs typeface="Calibri" panose="020F0502020204030204" pitchFamily="34" charset="0"/>
                        </a:rPr>
                        <a:t>ΜΕΛΗ ΔΕΠ</a:t>
                      </a:r>
                      <a:endParaRPr lang="en-US" sz="1400" b="1" u="none"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10000"/>
                  </a:ext>
                </a:extLst>
              </a:tr>
              <a:tr h="238125">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ΔΕΡΜΑΤΑΣ Δ. </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2891696984"/>
                  </a:ext>
                </a:extLst>
              </a:tr>
              <a:tr h="238125">
                <a:tc>
                  <a:txBody>
                    <a:bodyPr/>
                    <a:lstStyle/>
                    <a:p>
                      <a:pPr marL="0" marR="0" lvl="0" indent="0" algn="l">
                        <a:lnSpc>
                          <a:spcPct val="115000"/>
                        </a:lnSpc>
                        <a:spcBef>
                          <a:spcPts val="0"/>
                        </a:spcBef>
                        <a:spcAft>
                          <a:spcPts val="0"/>
                        </a:spcAft>
                        <a:buFont typeface="+mj-lt"/>
                        <a:buNone/>
                      </a:pPr>
                      <a:r>
                        <a:rPr lang="el-GR" sz="1400" b="0" dirty="0">
                          <a:solidFill>
                            <a:srgbClr val="002060"/>
                          </a:solidFill>
                          <a:effectLst/>
                          <a:latin typeface="Cambria" pitchFamily="18" charset="0"/>
                          <a:ea typeface="Cambria" pitchFamily="18" charset="0"/>
                          <a:cs typeface="Calibri" panose="020F0502020204030204" pitchFamily="34" charset="0"/>
                        </a:rPr>
                        <a:t>ΕΥΣΤΡΑΤΙΑΔΗΣ</a:t>
                      </a:r>
                      <a:r>
                        <a:rPr lang="el-GR" sz="1400" b="0" baseline="0" dirty="0">
                          <a:solidFill>
                            <a:srgbClr val="002060"/>
                          </a:solidFill>
                          <a:effectLst/>
                          <a:latin typeface="Cambria" pitchFamily="18" charset="0"/>
                          <a:ea typeface="Cambria" pitchFamily="18" charset="0"/>
                          <a:cs typeface="Calibri" panose="020F0502020204030204" pitchFamily="34" charset="0"/>
                        </a:rPr>
                        <a:t> Α. </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1224726329"/>
                  </a:ext>
                </a:extLst>
              </a:tr>
              <a:tr h="218694">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ΜΑΚΡΟΠΟΥΛΟΣ Χ.</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3586354907"/>
                  </a:ext>
                </a:extLst>
              </a:tr>
              <a:tr h="238125">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ΜΑΛΑΜΗΣ Σ.</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1488831350"/>
                  </a:ext>
                </a:extLst>
              </a:tr>
              <a:tr h="238125">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ΜΑΜΑΗΣ Δ.</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4031138713"/>
                  </a:ext>
                </a:extLst>
              </a:tr>
              <a:tr h="273494">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ΜΑΜΑΣΗΣ Ν.</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2427796783"/>
                  </a:ext>
                </a:extLst>
              </a:tr>
              <a:tr h="238125">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ΜΠΑΛΤΑΣ Ε.  </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2419283838"/>
                  </a:ext>
                </a:extLst>
              </a:tr>
              <a:tr h="238125">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ΝΟΥΤΣΟΠΟΥΛΟΣ Κ. </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3170515087"/>
                  </a:ext>
                </a:extLst>
              </a:tr>
              <a:tr h="238125">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ΠΑΠΑΚΩΝΣΤΑΝΤΗΣ Η.  </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827342627"/>
                  </a:ext>
                </a:extLst>
              </a:tr>
              <a:tr h="238125">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ΣΤΑΜΟΥ Α.</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26178894"/>
                  </a:ext>
                </a:extLst>
              </a:tr>
              <a:tr h="238125">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l-GR" sz="1400" b="0" dirty="0">
                          <a:solidFill>
                            <a:srgbClr val="002060"/>
                          </a:solidFill>
                          <a:effectLst/>
                          <a:latin typeface="Cambria" pitchFamily="18" charset="0"/>
                          <a:ea typeface="Cambria" pitchFamily="18" charset="0"/>
                          <a:cs typeface="Calibri" panose="020F0502020204030204" pitchFamily="34" charset="0"/>
                        </a:rPr>
                        <a:t>ΤΣΟΥΚΑΛΑ Β.</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2567105275"/>
                  </a:ext>
                </a:extLst>
              </a:tr>
              <a:tr h="238125">
                <a:tc>
                  <a:txBody>
                    <a:bodyPr/>
                    <a:lstStyle/>
                    <a:p>
                      <a:pPr marL="0" marR="0" lvl="0" indent="0" algn="l">
                        <a:lnSpc>
                          <a:spcPct val="115000"/>
                        </a:lnSpc>
                        <a:spcBef>
                          <a:spcPts val="0"/>
                        </a:spcBef>
                        <a:spcAft>
                          <a:spcPts val="0"/>
                        </a:spcAft>
                        <a:buFont typeface="+mj-lt"/>
                        <a:buNone/>
                      </a:pPr>
                      <a:r>
                        <a:rPr lang="el-GR" sz="1400" b="0" dirty="0">
                          <a:solidFill>
                            <a:srgbClr val="002060"/>
                          </a:solidFill>
                          <a:effectLst/>
                          <a:latin typeface="Cambria" pitchFamily="18" charset="0"/>
                          <a:ea typeface="Cambria" pitchFamily="18" charset="0"/>
                          <a:cs typeface="Calibri" panose="020F0502020204030204" pitchFamily="34" charset="0"/>
                        </a:rPr>
                        <a:t>ΧΟΝΔΡΟΣ  Μ. </a:t>
                      </a:r>
                      <a:endParaRPr lang="en-US" sz="14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nchor="b">
                    <a:solidFill>
                      <a:schemeClr val="bg2"/>
                    </a:solidFill>
                  </a:tcPr>
                </a:tc>
                <a:extLst>
                  <a:ext uri="{0D108BD9-81ED-4DB2-BD59-A6C34878D82A}">
                    <a16:rowId xmlns:a16="http://schemas.microsoft.com/office/drawing/2014/main" xmlns="" val="2694104873"/>
                  </a:ext>
                </a:extLst>
              </a:tr>
            </a:tbl>
          </a:graphicData>
        </a:graphic>
      </p:graphicFrame>
      <p:graphicFrame>
        <p:nvGraphicFramePr>
          <p:cNvPr id="9" name="Table 8">
            <a:extLst>
              <a:ext uri="{FF2B5EF4-FFF2-40B4-BE49-F238E27FC236}">
                <a16:creationId xmlns:a16="http://schemas.microsoft.com/office/drawing/2014/main" xmlns="" id="{2ED10F62-28C9-4F70-8FDB-D55ABFB8AE3F}"/>
              </a:ext>
            </a:extLst>
          </p:cNvPr>
          <p:cNvGraphicFramePr>
            <a:graphicFrameLocks noGrp="1"/>
          </p:cNvGraphicFramePr>
          <p:nvPr>
            <p:extLst>
              <p:ext uri="{D42A27DB-BD31-4B8C-83A1-F6EECF244321}">
                <p14:modId xmlns:p14="http://schemas.microsoft.com/office/powerpoint/2010/main" val="2599014272"/>
              </p:ext>
            </p:extLst>
          </p:nvPr>
        </p:nvGraphicFramePr>
        <p:xfrm>
          <a:off x="3347864" y="1193292"/>
          <a:ext cx="2376264" cy="1962912"/>
        </p:xfrm>
        <a:graphic>
          <a:graphicData uri="http://schemas.openxmlformats.org/drawingml/2006/table">
            <a:tbl>
              <a:tblPr firstRow="1" firstCol="1" bandRow="1">
                <a:tableStyleId>{5C22544A-7EE6-4342-B048-85BDC9FD1C3A}</a:tableStyleId>
              </a:tblPr>
              <a:tblGrid>
                <a:gridCol w="2376264">
                  <a:extLst>
                    <a:ext uri="{9D8B030D-6E8A-4147-A177-3AD203B41FA5}">
                      <a16:colId xmlns:a16="http://schemas.microsoft.com/office/drawing/2014/main" xmlns="" val="882064747"/>
                    </a:ext>
                  </a:extLst>
                </a:gridCol>
              </a:tblGrid>
              <a:tr h="0">
                <a:tc>
                  <a:txBody>
                    <a:bodyPr/>
                    <a:lstStyle/>
                    <a:p>
                      <a:pPr marL="0" marR="0" algn="l" rtl="0" eaLnBrk="1" latinLnBrk="0" hangingPunct="1">
                        <a:lnSpc>
                          <a:spcPct val="115000"/>
                        </a:lnSpc>
                        <a:spcBef>
                          <a:spcPts val="0"/>
                        </a:spcBef>
                        <a:spcAft>
                          <a:spcPts val="0"/>
                        </a:spcAft>
                      </a:pPr>
                      <a:r>
                        <a:rPr kumimoji="0" lang="el-GR" sz="1400" b="1" u="none" kern="1200" dirty="0">
                          <a:solidFill>
                            <a:srgbClr val="002060"/>
                          </a:solidFill>
                          <a:effectLst/>
                          <a:latin typeface="Cambria" pitchFamily="18" charset="0"/>
                          <a:ea typeface="Cambria" pitchFamily="18" charset="0"/>
                          <a:cs typeface="Calibri" panose="020F0502020204030204" pitchFamily="34" charset="0"/>
                        </a:rPr>
                        <a:t>ΜΕΛΗ ΕΔΙΠ</a:t>
                      </a:r>
                      <a:endParaRPr kumimoji="0" lang="en-US" sz="1400" b="1" u="none" kern="120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1918061349"/>
                  </a:ext>
                </a:extLst>
              </a:tr>
              <a:tr h="0">
                <a:tc>
                  <a:txBody>
                    <a:bodyPr/>
                    <a:lstStyle/>
                    <a:p>
                      <a:pPr marL="0" marR="0" algn="l" rtl="0" eaLnBrk="1" latinLnBrk="0" hangingPunct="1">
                        <a:lnSpc>
                          <a:spcPct val="115000"/>
                        </a:lnSpc>
                        <a:spcBef>
                          <a:spcPts val="0"/>
                        </a:spcBef>
                        <a:spcAft>
                          <a:spcPts val="0"/>
                        </a:spcAft>
                      </a:pPr>
                      <a:r>
                        <a:rPr kumimoji="0" lang="el-GR" sz="1400" b="0" u="none" kern="1200" dirty="0">
                          <a:solidFill>
                            <a:srgbClr val="002060"/>
                          </a:solidFill>
                          <a:effectLst/>
                          <a:latin typeface="Cambria" pitchFamily="18" charset="0"/>
                          <a:ea typeface="Cambria" pitchFamily="18" charset="0"/>
                          <a:cs typeface="Calibri" panose="020F0502020204030204" pitchFamily="34" charset="0"/>
                        </a:rPr>
                        <a:t>ΑΝΔΡΟΝΙΚΟΥ Ε.</a:t>
                      </a:r>
                      <a:endParaRPr kumimoji="0" lang="en-US" sz="1400" b="0" u="none" kern="120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1603453395"/>
                  </a:ext>
                </a:extLst>
              </a:tr>
              <a:tr h="0">
                <a:tc>
                  <a:txBody>
                    <a:bodyPr/>
                    <a:lstStyle/>
                    <a:p>
                      <a:pPr marL="0" marR="0" algn="l" rtl="0" eaLnBrk="1" latinLnBrk="0" hangingPunct="1">
                        <a:lnSpc>
                          <a:spcPct val="115000"/>
                        </a:lnSpc>
                        <a:spcBef>
                          <a:spcPts val="0"/>
                        </a:spcBef>
                        <a:spcAft>
                          <a:spcPts val="0"/>
                        </a:spcAft>
                      </a:pPr>
                      <a:r>
                        <a:rPr kumimoji="0" lang="el-GR" sz="1400" b="0" u="none" kern="1200" dirty="0">
                          <a:solidFill>
                            <a:srgbClr val="002060"/>
                          </a:solidFill>
                          <a:effectLst/>
                          <a:latin typeface="Cambria" pitchFamily="18" charset="0"/>
                          <a:ea typeface="Cambria" pitchFamily="18" charset="0"/>
                          <a:cs typeface="Calibri" panose="020F0502020204030204" pitchFamily="34" charset="0"/>
                        </a:rPr>
                        <a:t>ΓΙΑΝΤΣΗ Θ.</a:t>
                      </a:r>
                      <a:endParaRPr kumimoji="0" lang="en-US" sz="1400" b="0" u="none" kern="120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3657693496"/>
                  </a:ext>
                </a:extLst>
              </a:tr>
              <a:tr h="0">
                <a:tc>
                  <a:txBody>
                    <a:bodyPr/>
                    <a:lstStyle/>
                    <a:p>
                      <a:pPr marL="0" marR="0" algn="l" rtl="0" eaLnBrk="1" latinLnBrk="0" hangingPunct="1">
                        <a:lnSpc>
                          <a:spcPct val="115000"/>
                        </a:lnSpc>
                        <a:spcBef>
                          <a:spcPts val="0"/>
                        </a:spcBef>
                        <a:spcAft>
                          <a:spcPts val="0"/>
                        </a:spcAft>
                      </a:pPr>
                      <a:r>
                        <a:rPr kumimoji="0" lang="el-GR" sz="1400" b="0" u="none" kern="1200" dirty="0">
                          <a:solidFill>
                            <a:srgbClr val="002060"/>
                          </a:solidFill>
                          <a:effectLst/>
                          <a:latin typeface="Cambria" pitchFamily="18" charset="0"/>
                          <a:ea typeface="Cambria" pitchFamily="18" charset="0"/>
                          <a:cs typeface="Calibri" panose="020F0502020204030204" pitchFamily="34" charset="0"/>
                        </a:rPr>
                        <a:t>ΓΙΟΛΔΑΣΗ Μ.</a:t>
                      </a:r>
                      <a:endParaRPr kumimoji="0" lang="en-US" sz="1400" b="0" u="none" kern="120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2464363953"/>
                  </a:ext>
                </a:extLst>
              </a:tr>
              <a:tr h="0">
                <a:tc>
                  <a:txBody>
                    <a:bodyPr/>
                    <a:lstStyle/>
                    <a:p>
                      <a:pPr marL="0" marR="0" algn="l" rtl="0" eaLnBrk="1" latinLnBrk="0" hangingPunct="1">
                        <a:lnSpc>
                          <a:spcPct val="115000"/>
                        </a:lnSpc>
                        <a:spcBef>
                          <a:spcPts val="0"/>
                        </a:spcBef>
                        <a:spcAft>
                          <a:spcPts val="0"/>
                        </a:spcAft>
                      </a:pPr>
                      <a:r>
                        <a:rPr kumimoji="0" lang="el-GR" sz="1400" b="0" u="none" kern="1200" dirty="0">
                          <a:solidFill>
                            <a:srgbClr val="002060"/>
                          </a:solidFill>
                          <a:effectLst/>
                          <a:latin typeface="Cambria" pitchFamily="18" charset="0"/>
                          <a:ea typeface="Cambria" pitchFamily="18" charset="0"/>
                          <a:cs typeface="Calibri" panose="020F0502020204030204" pitchFamily="34" charset="0"/>
                        </a:rPr>
                        <a:t>ΗΛΙΟΠΟΥΛΟΥ Θ. </a:t>
                      </a:r>
                      <a:endParaRPr kumimoji="0" lang="en-US" sz="1400" b="0" u="none" kern="120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1179612790"/>
                  </a:ext>
                </a:extLst>
              </a:tr>
              <a:tr h="0">
                <a:tc>
                  <a:txBody>
                    <a:bodyPr/>
                    <a:lstStyle/>
                    <a:p>
                      <a:pPr marL="0" marR="0" algn="l" rtl="0" eaLnBrk="1" latinLnBrk="0" hangingPunct="1">
                        <a:lnSpc>
                          <a:spcPct val="115000"/>
                        </a:lnSpc>
                        <a:spcBef>
                          <a:spcPts val="0"/>
                        </a:spcBef>
                        <a:spcAft>
                          <a:spcPts val="0"/>
                        </a:spcAft>
                      </a:pPr>
                      <a:r>
                        <a:rPr kumimoji="0" lang="el-GR" sz="1400" b="0" u="none" kern="1200" dirty="0">
                          <a:solidFill>
                            <a:srgbClr val="002060"/>
                          </a:solidFill>
                          <a:effectLst/>
                          <a:latin typeface="Cambria" pitchFamily="18" charset="0"/>
                          <a:ea typeface="Cambria" pitchFamily="18" charset="0"/>
                          <a:cs typeface="Calibri" panose="020F0502020204030204" pitchFamily="34" charset="0"/>
                        </a:rPr>
                        <a:t>ΜΑΝΤΖΙΑΡΑΣ Ι.</a:t>
                      </a:r>
                      <a:endParaRPr kumimoji="0" lang="en-US" sz="1400" b="0" u="none" kern="120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3568240097"/>
                  </a:ext>
                </a:extLst>
              </a:tr>
              <a:tr h="0">
                <a:tc>
                  <a:txBody>
                    <a:bodyPr/>
                    <a:lstStyle/>
                    <a:p>
                      <a:pPr marL="0" marR="0" algn="l" rtl="0" eaLnBrk="1" latinLnBrk="0" hangingPunct="1">
                        <a:lnSpc>
                          <a:spcPct val="115000"/>
                        </a:lnSpc>
                        <a:spcBef>
                          <a:spcPts val="0"/>
                        </a:spcBef>
                        <a:spcAft>
                          <a:spcPts val="0"/>
                        </a:spcAft>
                      </a:pPr>
                      <a:r>
                        <a:rPr kumimoji="0" lang="el-GR" sz="1400" b="0" u="none" kern="1200" dirty="0">
                          <a:solidFill>
                            <a:srgbClr val="002060"/>
                          </a:solidFill>
                          <a:effectLst/>
                          <a:latin typeface="Cambria" pitchFamily="18" charset="0"/>
                          <a:ea typeface="Cambria" pitchFamily="18" charset="0"/>
                          <a:cs typeface="Calibri" panose="020F0502020204030204" pitchFamily="34" charset="0"/>
                        </a:rPr>
                        <a:t>ΝΙΚΗΤΟΠΟΥΛΟΣ Γ.</a:t>
                      </a:r>
                      <a:endParaRPr kumimoji="0" lang="en-US" sz="1400" b="0" u="none" kern="120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3967498836"/>
                  </a:ext>
                </a:extLst>
              </a:tr>
              <a:tr h="0">
                <a:tc>
                  <a:txBody>
                    <a:bodyPr/>
                    <a:lstStyle/>
                    <a:p>
                      <a:pPr marL="0" marR="0" algn="l" rtl="0" eaLnBrk="1" latinLnBrk="0" hangingPunct="1">
                        <a:lnSpc>
                          <a:spcPct val="115000"/>
                        </a:lnSpc>
                        <a:spcBef>
                          <a:spcPts val="0"/>
                        </a:spcBef>
                        <a:spcAft>
                          <a:spcPts val="0"/>
                        </a:spcAft>
                      </a:pPr>
                      <a:r>
                        <a:rPr kumimoji="0" lang="el-GR" sz="1400" b="0" u="none" kern="1200" dirty="0">
                          <a:solidFill>
                            <a:srgbClr val="002060"/>
                          </a:solidFill>
                          <a:effectLst/>
                          <a:latin typeface="Cambria" pitchFamily="18" charset="0"/>
                          <a:ea typeface="Cambria" pitchFamily="18" charset="0"/>
                          <a:cs typeface="Calibri" panose="020F0502020204030204" pitchFamily="34" charset="0"/>
                        </a:rPr>
                        <a:t>ΣΑΡΓΕΝΤΗΣ Φ.</a:t>
                      </a:r>
                      <a:endParaRPr kumimoji="0" lang="en-US" sz="1400" b="0" u="none" kern="120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3279604979"/>
                  </a:ext>
                </a:extLst>
              </a:tr>
            </a:tbl>
          </a:graphicData>
        </a:graphic>
      </p:graphicFrame>
      <p:graphicFrame>
        <p:nvGraphicFramePr>
          <p:cNvPr id="10" name="Table 9">
            <a:extLst>
              <a:ext uri="{FF2B5EF4-FFF2-40B4-BE49-F238E27FC236}">
                <a16:creationId xmlns:a16="http://schemas.microsoft.com/office/drawing/2014/main" xmlns="" id="{8F44A64F-F097-4A74-86DC-5FF34D602003}"/>
              </a:ext>
            </a:extLst>
          </p:cNvPr>
          <p:cNvGraphicFramePr>
            <a:graphicFrameLocks noGrp="1"/>
          </p:cNvGraphicFramePr>
          <p:nvPr>
            <p:extLst>
              <p:ext uri="{D42A27DB-BD31-4B8C-83A1-F6EECF244321}">
                <p14:modId xmlns:p14="http://schemas.microsoft.com/office/powerpoint/2010/main" val="4130279079"/>
              </p:ext>
            </p:extLst>
          </p:nvPr>
        </p:nvGraphicFramePr>
        <p:xfrm>
          <a:off x="3352800" y="3818156"/>
          <a:ext cx="2438400" cy="1472184"/>
        </p:xfrm>
        <a:graphic>
          <a:graphicData uri="http://schemas.openxmlformats.org/drawingml/2006/table">
            <a:tbl>
              <a:tblPr firstRow="1" firstCol="1" bandRow="1">
                <a:tableStyleId>{5C22544A-7EE6-4342-B048-85BDC9FD1C3A}</a:tableStyleId>
              </a:tblPr>
              <a:tblGrid>
                <a:gridCol w="2438400">
                  <a:extLst>
                    <a:ext uri="{9D8B030D-6E8A-4147-A177-3AD203B41FA5}">
                      <a16:colId xmlns:a16="http://schemas.microsoft.com/office/drawing/2014/main" xmlns="" val="3053094698"/>
                    </a:ext>
                  </a:extLst>
                </a:gridCol>
              </a:tblGrid>
              <a:tr h="0">
                <a:tc>
                  <a:txBody>
                    <a:bodyPr/>
                    <a:lstStyle/>
                    <a:p>
                      <a:pPr marL="0" marR="0">
                        <a:lnSpc>
                          <a:spcPct val="115000"/>
                        </a:lnSpc>
                        <a:spcBef>
                          <a:spcPts val="0"/>
                        </a:spcBef>
                        <a:spcAft>
                          <a:spcPts val="0"/>
                        </a:spcAft>
                      </a:pPr>
                      <a:r>
                        <a:rPr lang="el-GR" sz="1400" b="1" u="none" dirty="0">
                          <a:solidFill>
                            <a:srgbClr val="002060"/>
                          </a:solidFill>
                          <a:effectLst/>
                          <a:latin typeface="Cambria" pitchFamily="18" charset="0"/>
                          <a:ea typeface="Cambria" pitchFamily="18" charset="0"/>
                          <a:cs typeface="Calibri" panose="020F0502020204030204" pitchFamily="34" charset="0"/>
                        </a:rPr>
                        <a:t>ΜΕΛΗ ΕΤΕΠ</a:t>
                      </a:r>
                      <a:endParaRPr lang="en-US" sz="1100" b="1" u="none"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508787403"/>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ΓΑΡΙΝΗ Κ.</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1036445916"/>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ΓΚΕΓΚΑ Κ.</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3707880805"/>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ΜΑΡΓΑΡΩΝΗΣ Π.</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3195257061"/>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ΠΑΝΤΟΠΟΥΛΟΥ Ε.</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844667626"/>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ΜΙΖΑΡΑ</a:t>
                      </a:r>
                      <a:r>
                        <a:rPr lang="el-GR" sz="1400" b="0" baseline="0" dirty="0">
                          <a:solidFill>
                            <a:srgbClr val="002060"/>
                          </a:solidFill>
                          <a:effectLst/>
                          <a:latin typeface="Cambria" pitchFamily="18" charset="0"/>
                          <a:ea typeface="Cambria" pitchFamily="18" charset="0"/>
                          <a:cs typeface="Calibri" panose="020F0502020204030204" pitchFamily="34" charset="0"/>
                        </a:rPr>
                        <a:t> Α.</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3430121721"/>
                  </a:ext>
                </a:extLst>
              </a:tr>
            </a:tbl>
          </a:graphicData>
        </a:graphic>
      </p:graphicFrame>
      <p:graphicFrame>
        <p:nvGraphicFramePr>
          <p:cNvPr id="11" name="Table 10">
            <a:extLst>
              <a:ext uri="{FF2B5EF4-FFF2-40B4-BE49-F238E27FC236}">
                <a16:creationId xmlns:a16="http://schemas.microsoft.com/office/drawing/2014/main" xmlns="" id="{B58D68C9-E3E1-4E64-B7E6-F2B4C82000E8}"/>
              </a:ext>
            </a:extLst>
          </p:cNvPr>
          <p:cNvGraphicFramePr>
            <a:graphicFrameLocks noGrp="1"/>
          </p:cNvGraphicFramePr>
          <p:nvPr>
            <p:extLst>
              <p:ext uri="{D42A27DB-BD31-4B8C-83A1-F6EECF244321}">
                <p14:modId xmlns:p14="http://schemas.microsoft.com/office/powerpoint/2010/main" val="493141252"/>
              </p:ext>
            </p:extLst>
          </p:nvPr>
        </p:nvGraphicFramePr>
        <p:xfrm>
          <a:off x="6300192" y="1193292"/>
          <a:ext cx="2196465" cy="2453640"/>
        </p:xfrm>
        <a:graphic>
          <a:graphicData uri="http://schemas.openxmlformats.org/drawingml/2006/table">
            <a:tbl>
              <a:tblPr firstRow="1" firstCol="1" bandRow="1">
                <a:tableStyleId>{5C22544A-7EE6-4342-B048-85BDC9FD1C3A}</a:tableStyleId>
              </a:tblPr>
              <a:tblGrid>
                <a:gridCol w="2196465">
                  <a:extLst>
                    <a:ext uri="{9D8B030D-6E8A-4147-A177-3AD203B41FA5}">
                      <a16:colId xmlns:a16="http://schemas.microsoft.com/office/drawing/2014/main" xmlns="" val="2543487963"/>
                    </a:ext>
                  </a:extLst>
                </a:gridCol>
              </a:tblGrid>
              <a:tr h="0">
                <a:tc>
                  <a:txBody>
                    <a:bodyPr/>
                    <a:lstStyle/>
                    <a:p>
                      <a:pPr marL="0" marR="0">
                        <a:lnSpc>
                          <a:spcPct val="115000"/>
                        </a:lnSpc>
                        <a:spcBef>
                          <a:spcPts val="0"/>
                        </a:spcBef>
                        <a:spcAft>
                          <a:spcPts val="0"/>
                        </a:spcAft>
                      </a:pPr>
                      <a:r>
                        <a:rPr lang="el-GR" sz="1400" b="1" u="none" dirty="0">
                          <a:solidFill>
                            <a:srgbClr val="002060"/>
                          </a:solidFill>
                          <a:effectLst/>
                          <a:latin typeface="Cambria" pitchFamily="18" charset="0"/>
                          <a:ea typeface="Cambria" pitchFamily="18" charset="0"/>
                          <a:cs typeface="Calibri" panose="020F0502020204030204" pitchFamily="34" charset="0"/>
                        </a:rPr>
                        <a:t>ΜΕΛΗ ΙΔΑΧ</a:t>
                      </a:r>
                      <a:endParaRPr lang="en-US" sz="1100" b="1" u="none"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3771691481"/>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ΔΡΟΜΑΖΟΥ Μ.</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1255227002"/>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ΖΓΚΑΜΠΗ Σ.</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3656020200"/>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ΚΙΤΣΟΥ Ο.</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1014481695"/>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ΜΑΣΤΡΟΓΙΑΝΝΗ Χ.</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573527661"/>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ΞΟΥΡΗ Α.</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2848327223"/>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ΠΑΠΑΣΠΥΡΟΥ Λ.</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4008063026"/>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ΠΑΤΣΕΛΗΣ Ι.</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1639890594"/>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ΣΚΑΡΛΟΥ Π.</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2431302696"/>
                  </a:ext>
                </a:extLst>
              </a:tr>
              <a:tr h="0">
                <a:tc>
                  <a:txBody>
                    <a:bodyPr/>
                    <a:lstStyle/>
                    <a:p>
                      <a:pPr marL="0" marR="0">
                        <a:lnSpc>
                          <a:spcPct val="115000"/>
                        </a:lnSpc>
                        <a:spcBef>
                          <a:spcPts val="0"/>
                        </a:spcBef>
                        <a:spcAft>
                          <a:spcPts val="0"/>
                        </a:spcAft>
                      </a:pPr>
                      <a:r>
                        <a:rPr lang="el-GR" sz="1400" b="0" dirty="0">
                          <a:solidFill>
                            <a:srgbClr val="002060"/>
                          </a:solidFill>
                          <a:effectLst/>
                          <a:latin typeface="Cambria" pitchFamily="18" charset="0"/>
                          <a:ea typeface="Cambria" pitchFamily="18" charset="0"/>
                          <a:cs typeface="Calibri" panose="020F0502020204030204" pitchFamily="34" charset="0"/>
                        </a:rPr>
                        <a:t>ΤΣΟΥΝΗΣ Ε.</a:t>
                      </a:r>
                      <a:endParaRPr lang="en-US" sz="1100" b="0" dirty="0">
                        <a:solidFill>
                          <a:srgbClr val="002060"/>
                        </a:solidFill>
                        <a:effectLst/>
                        <a:latin typeface="Cambria" pitchFamily="18" charset="0"/>
                        <a:ea typeface="Cambria" pitchFamily="18"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xmlns="" val="2220639788"/>
                  </a:ext>
                </a:extLst>
              </a:tr>
            </a:tbl>
          </a:graphicData>
        </a:graphic>
      </p:graphicFrame>
      <p:sp>
        <p:nvSpPr>
          <p:cNvPr id="12" name="Rectangle 11">
            <a:extLst>
              <a:ext uri="{FF2B5EF4-FFF2-40B4-BE49-F238E27FC236}">
                <a16:creationId xmlns:a16="http://schemas.microsoft.com/office/drawing/2014/main" xmlns="" id="{9D2F2FFE-4F72-4E1F-ADDC-01FDE68E3EB5}"/>
              </a:ext>
            </a:extLst>
          </p:cNvPr>
          <p:cNvSpPr/>
          <p:nvPr/>
        </p:nvSpPr>
        <p:spPr>
          <a:xfrm>
            <a:off x="381000" y="5773900"/>
            <a:ext cx="7751730" cy="446276"/>
          </a:xfrm>
          <a:prstGeom prst="rect">
            <a:avLst/>
          </a:prstGeom>
        </p:spPr>
        <p:txBody>
          <a:bodyPr wrap="square">
            <a:spAutoFit/>
          </a:bodyPr>
          <a:lstStyle/>
          <a:p>
            <a:pPr marL="0" marR="0">
              <a:lnSpc>
                <a:spcPct val="115000"/>
              </a:lnSpc>
              <a:spcBef>
                <a:spcPts val="0"/>
              </a:spcBef>
              <a:spcAft>
                <a:spcPts val="1000"/>
              </a:spcAft>
            </a:pPr>
            <a:r>
              <a:rPr lang="el-GR" dirty="0">
                <a:solidFill>
                  <a:srgbClr val="FFC000"/>
                </a:solidFill>
                <a:latin typeface="Cambria" pitchFamily="18" charset="0"/>
                <a:ea typeface="Cambria" pitchFamily="18" charset="0"/>
                <a:cs typeface="Times New Roman" panose="02020603050405020304" pitchFamily="18" charset="0"/>
              </a:rPr>
              <a:t>και 75 ΥΠΟΨΗΦΙΟΙ ΔΙΔΑΚΤΟΡΕΣ  </a:t>
            </a:r>
            <a:endParaRPr lang="en-US" sz="1400" dirty="0">
              <a:solidFill>
                <a:srgbClr val="FFC000"/>
              </a:solidFill>
              <a:effectLst/>
              <a:latin typeface="Cambria" pitchFamily="18" charset="0"/>
              <a:ea typeface="Cambria" pitchFamily="18" charset="0"/>
              <a:cs typeface="Times New Roman" panose="02020603050405020304" pitchFamily="18" charset="0"/>
            </a:endParaRPr>
          </a:p>
        </p:txBody>
      </p:sp>
      <p:sp>
        <p:nvSpPr>
          <p:cNvPr id="13" name="12 - Ορθογώνιο"/>
          <p:cNvSpPr/>
          <p:nvPr/>
        </p:nvSpPr>
        <p:spPr>
          <a:xfrm>
            <a:off x="152400" y="6553200"/>
            <a:ext cx="6705600" cy="246221"/>
          </a:xfrm>
          <a:prstGeom prst="rect">
            <a:avLst/>
          </a:prstGeom>
        </p:spPr>
        <p:txBody>
          <a:bodyPr wrap="square">
            <a:spAutoFit/>
          </a:bodyPr>
          <a:lstStyle/>
          <a:p>
            <a:pPr>
              <a:defRPr/>
            </a:pPr>
            <a:r>
              <a:rPr lang="el-GR" altLang="el-GR" sz="1000" i="1" spc="300" dirty="0">
                <a:solidFill>
                  <a:srgbClr val="FEE8B0"/>
                </a:solidFill>
              </a:rPr>
              <a:t>Τομέας Υδατικών Πόρων και Περιβάλλοντος</a:t>
            </a:r>
          </a:p>
        </p:txBody>
      </p:sp>
      <p:sp>
        <p:nvSpPr>
          <p:cNvPr id="3" name="Slide Number Placeholder 2"/>
          <p:cNvSpPr>
            <a:spLocks noGrp="1"/>
          </p:cNvSpPr>
          <p:nvPr>
            <p:ph type="sldNum" sz="quarter" idx="12"/>
          </p:nvPr>
        </p:nvSpPr>
        <p:spPr/>
        <p:txBody>
          <a:bodyPr/>
          <a:lstStyle/>
          <a:p>
            <a:pPr>
              <a:defRPr/>
            </a:pPr>
            <a:fld id="{E522DE97-BCEF-4E88-8972-0A7196093BD3}" type="slidenum">
              <a:rPr lang="el-GR" altLang="el-GR" smtClean="0"/>
              <a:pPr>
                <a:defRPr/>
              </a:pPr>
              <a:t>32</a:t>
            </a:fld>
            <a:endParaRPr lang="el-GR" altLang="el-GR"/>
          </a:p>
        </p:txBody>
      </p:sp>
    </p:spTree>
    <p:extLst>
      <p:ext uri="{BB962C8B-B14F-4D97-AF65-F5344CB8AC3E}">
        <p14:creationId xmlns:p14="http://schemas.microsoft.com/office/powerpoint/2010/main" val="399654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52400" y="76200"/>
            <a:ext cx="9144000" cy="5846763"/>
          </a:xfrm>
        </p:spPr>
        <p:txBody>
          <a:bodyPr>
            <a:noAutofit/>
          </a:bodyPr>
          <a:lstStyle/>
          <a:p>
            <a:pPr algn="ctr" eaLnBrk="1" hangingPunct="1">
              <a:defRPr/>
            </a:pP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
            </a:r>
            <a:b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a:solidFill>
                  <a:schemeClr val="accent3">
                    <a:lumMod val="60000"/>
                    <a:lumOff val="40000"/>
                  </a:schemeClr>
                </a:solidFill>
                <a:latin typeface="Cambria" pitchFamily="18" charset="0"/>
                <a:ea typeface="Cambria" pitchFamily="18" charset="0"/>
                <a:cs typeface="Calibri" panose="020F0502020204030204" pitchFamily="34" charset="0"/>
              </a:rPr>
              <a:t/>
            </a:r>
            <a:br>
              <a:rPr lang="el-GR" altLang="el-GR" sz="4000" dirty="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
            </a:r>
            <a:b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Καλή </a:t>
            </a:r>
            <a:r>
              <a:rPr lang="el-GR" altLang="el-GR" sz="4000" dirty="0">
                <a:solidFill>
                  <a:schemeClr val="accent3">
                    <a:lumMod val="60000"/>
                    <a:lumOff val="40000"/>
                  </a:schemeClr>
                </a:solidFill>
                <a:latin typeface="Cambria" pitchFamily="18" charset="0"/>
                <a:ea typeface="Cambria" pitchFamily="18" charset="0"/>
                <a:cs typeface="Calibri" panose="020F0502020204030204" pitchFamily="34" charset="0"/>
              </a:rPr>
              <a:t>συνέχεια </a:t>
            </a:r>
            <a:br>
              <a:rPr lang="el-GR" altLang="el-GR" sz="4000" dirty="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a:solidFill>
                  <a:schemeClr val="accent3">
                    <a:lumMod val="60000"/>
                    <a:lumOff val="40000"/>
                  </a:schemeClr>
                </a:solidFill>
                <a:latin typeface="Cambria" pitchFamily="18" charset="0"/>
                <a:ea typeface="Cambria" pitchFamily="18" charset="0"/>
                <a:cs typeface="Calibri" panose="020F0502020204030204" pitchFamily="34" charset="0"/>
              </a:rPr>
              <a:t>στις σπουδές σας</a:t>
            </a: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a:t>
            </a:r>
            <a:b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
            </a:r>
            <a:b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&amp; μην ξεχνάτε</a:t>
            </a: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 </a:t>
            </a:r>
            <a:b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
            </a:r>
            <a:b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1. Ενημερωνόμαστε καλά.</a:t>
            </a:r>
            <a:b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2. Αποφασίζουμε τι ΜΑΣ ΑΡΕΣΕΙ.</a:t>
            </a:r>
            <a:b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br>
            <a:r>
              <a:rPr lang="el-GR" altLang="el-GR" sz="4000" dirty="0" smtClean="0">
                <a:solidFill>
                  <a:schemeClr val="accent3">
                    <a:lumMod val="60000"/>
                    <a:lumOff val="40000"/>
                  </a:schemeClr>
                </a:solidFill>
                <a:latin typeface="Cambria" pitchFamily="18" charset="0"/>
                <a:ea typeface="Cambria" pitchFamily="18" charset="0"/>
                <a:cs typeface="Calibri" panose="020F0502020204030204" pitchFamily="34" charset="0"/>
              </a:rPr>
              <a:t>3. Ασχολούμαστε με αυτό και το απολαμβάνουμε!</a:t>
            </a:r>
            <a:endParaRPr lang="el-GR" altLang="el-GR" sz="4000" dirty="0">
              <a:solidFill>
                <a:schemeClr val="accent3">
                  <a:lumMod val="60000"/>
                  <a:lumOff val="40000"/>
                </a:schemeClr>
              </a:solidFill>
              <a:latin typeface="Cambria" pitchFamily="18" charset="0"/>
              <a:ea typeface="Cambria" pitchFamily="18" charset="0"/>
              <a:cs typeface="Calibri" panose="020F0502020204030204" pitchFamily="34" charset="0"/>
            </a:endParaRPr>
          </a:p>
        </p:txBody>
      </p:sp>
      <p:sp>
        <p:nvSpPr>
          <p:cNvPr id="5" name="Θέση υποσέλιδου 2"/>
          <p:cNvSpPr txBox="1">
            <a:spLocks/>
          </p:cNvSpPr>
          <p:nvPr/>
        </p:nvSpPr>
        <p:spPr>
          <a:xfrm>
            <a:off x="533400" y="6304235"/>
            <a:ext cx="4648200" cy="365125"/>
          </a:xfrm>
          <a:prstGeom prst="rect">
            <a:avLst/>
          </a:prstGeom>
        </p:spPr>
        <p:txBody>
          <a:bodyPr vert="horz" lIns="0" tIns="0" rIns="0" bIns="0" anchor="ctr"/>
          <a:lstStyle>
            <a:defPPr>
              <a:defRPr lang="el-GR"/>
            </a:defPPr>
            <a:lvl1pPr algn="l" rtl="0" eaLnBrk="1" fontAlgn="base" latinLnBrk="0" hangingPunct="1">
              <a:spcBef>
                <a:spcPct val="0"/>
              </a:spcBef>
              <a:spcAft>
                <a:spcPct val="0"/>
              </a:spcAft>
              <a:defRPr kumimoji="0" sz="1200" kern="1200">
                <a:solidFill>
                  <a:schemeClr val="tx2">
                    <a:shade val="90000"/>
                  </a:schemeClr>
                </a:solidFill>
                <a:latin typeface="Tahoma" pitchFamily="34" charset="0"/>
                <a:ea typeface="+mn-ea"/>
                <a:cs typeface="+mn-cs"/>
              </a:defRPr>
            </a:lvl1pPr>
            <a:lvl2pPr marL="457200" algn="l" rtl="0" fontAlgn="base">
              <a:spcBef>
                <a:spcPct val="0"/>
              </a:spcBef>
              <a:spcAft>
                <a:spcPct val="0"/>
              </a:spcAft>
              <a:defRPr sz="2000" kern="1200">
                <a:solidFill>
                  <a:schemeClr val="tx1"/>
                </a:solidFill>
                <a:latin typeface="Tahoma" pitchFamily="34" charset="0"/>
                <a:ea typeface="+mn-ea"/>
                <a:cs typeface="+mn-cs"/>
              </a:defRPr>
            </a:lvl2pPr>
            <a:lvl3pPr marL="914400" algn="l" rtl="0" fontAlgn="base">
              <a:spcBef>
                <a:spcPct val="0"/>
              </a:spcBef>
              <a:spcAft>
                <a:spcPct val="0"/>
              </a:spcAft>
              <a:defRPr sz="2000" kern="1200">
                <a:solidFill>
                  <a:schemeClr val="tx1"/>
                </a:solidFill>
                <a:latin typeface="Tahoma" pitchFamily="34" charset="0"/>
                <a:ea typeface="+mn-ea"/>
                <a:cs typeface="+mn-cs"/>
              </a:defRPr>
            </a:lvl3pPr>
            <a:lvl4pPr marL="1371600" algn="l" rtl="0" fontAlgn="base">
              <a:spcBef>
                <a:spcPct val="0"/>
              </a:spcBef>
              <a:spcAft>
                <a:spcPct val="0"/>
              </a:spcAft>
              <a:defRPr sz="2000" kern="1200">
                <a:solidFill>
                  <a:schemeClr val="tx1"/>
                </a:solidFill>
                <a:latin typeface="Tahoma" pitchFamily="34" charset="0"/>
                <a:ea typeface="+mn-ea"/>
                <a:cs typeface="+mn-cs"/>
              </a:defRPr>
            </a:lvl4pPr>
            <a:lvl5pPr marL="1828800" algn="l" rtl="0" fontAlgn="base">
              <a:spcBef>
                <a:spcPct val="0"/>
              </a:spcBef>
              <a:spcAft>
                <a:spcPct val="0"/>
              </a:spcAft>
              <a:defRPr sz="2000" kern="1200">
                <a:solidFill>
                  <a:schemeClr val="tx1"/>
                </a:solidFill>
                <a:latin typeface="Tahoma" pitchFamily="34" charset="0"/>
                <a:ea typeface="+mn-ea"/>
                <a:cs typeface="+mn-cs"/>
              </a:defRPr>
            </a:lvl5pPr>
            <a:lvl6pPr marL="2286000" algn="l" defTabSz="914400" rtl="0" eaLnBrk="1" latinLnBrk="0" hangingPunct="1">
              <a:defRPr sz="2000" kern="1200">
                <a:solidFill>
                  <a:schemeClr val="tx1"/>
                </a:solidFill>
                <a:latin typeface="Tahoma" pitchFamily="34" charset="0"/>
                <a:ea typeface="+mn-ea"/>
                <a:cs typeface="+mn-cs"/>
              </a:defRPr>
            </a:lvl6pPr>
            <a:lvl7pPr marL="2743200" algn="l" defTabSz="914400" rtl="0" eaLnBrk="1" latinLnBrk="0" hangingPunct="1">
              <a:defRPr sz="2000" kern="1200">
                <a:solidFill>
                  <a:schemeClr val="tx1"/>
                </a:solidFill>
                <a:latin typeface="Tahoma" pitchFamily="34" charset="0"/>
                <a:ea typeface="+mn-ea"/>
                <a:cs typeface="+mn-cs"/>
              </a:defRPr>
            </a:lvl7pPr>
            <a:lvl8pPr marL="3200400" algn="l" defTabSz="914400" rtl="0" eaLnBrk="1" latinLnBrk="0" hangingPunct="1">
              <a:defRPr sz="2000" kern="1200">
                <a:solidFill>
                  <a:schemeClr val="tx1"/>
                </a:solidFill>
                <a:latin typeface="Tahoma" pitchFamily="34" charset="0"/>
                <a:ea typeface="+mn-ea"/>
                <a:cs typeface="+mn-cs"/>
              </a:defRPr>
            </a:lvl8pPr>
            <a:lvl9pPr marL="3657600" algn="l" defTabSz="914400" rtl="0" eaLnBrk="1" latinLnBrk="0" hangingPunct="1">
              <a:defRPr sz="2000" kern="1200">
                <a:solidFill>
                  <a:schemeClr val="tx1"/>
                </a:solidFill>
                <a:latin typeface="Tahoma" pitchFamily="34" charset="0"/>
                <a:ea typeface="+mn-ea"/>
                <a:cs typeface="+mn-cs"/>
              </a:defRPr>
            </a:lvl9pPr>
          </a:lstStyle>
          <a:p>
            <a:pPr>
              <a:defRPr/>
            </a:pPr>
            <a:r>
              <a:rPr lang="el-GR" altLang="el-GR" sz="1000" i="1" spc="300" dirty="0">
                <a:solidFill>
                  <a:srgbClr val="FEE8B0"/>
                </a:solidFill>
              </a:rPr>
              <a:t>Τομέας Υδατικών Πόρων και Περιβάλλοντος</a:t>
            </a:r>
          </a:p>
        </p:txBody>
      </p:sp>
      <p:sp>
        <p:nvSpPr>
          <p:cNvPr id="2" name="Slide Number Placeholder 1"/>
          <p:cNvSpPr>
            <a:spLocks noGrp="1"/>
          </p:cNvSpPr>
          <p:nvPr>
            <p:ph type="sldNum" sz="quarter" idx="12"/>
          </p:nvPr>
        </p:nvSpPr>
        <p:spPr/>
        <p:txBody>
          <a:bodyPr/>
          <a:lstStyle/>
          <a:p>
            <a:pPr>
              <a:defRPr/>
            </a:pPr>
            <a:fld id="{E522DE97-BCEF-4E88-8972-0A7196093BD3}" type="slidenum">
              <a:rPr lang="el-GR" altLang="el-GR" smtClean="0"/>
              <a:pPr>
                <a:defRPr/>
              </a:pPr>
              <a:t>33</a:t>
            </a:fld>
            <a:endParaRPr lang="el-GR" altLang="el-G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355" y="5378"/>
            <a:ext cx="9144000" cy="607776"/>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Κτιριακές εγκαταστάσεις</a:t>
            </a:r>
          </a:p>
        </p:txBody>
      </p:sp>
      <p:pic>
        <p:nvPicPr>
          <p:cNvPr id="7" name="Picture 2"/>
          <p:cNvPicPr>
            <a:picLocks noChangeAspect="1" noChangeArrowheads="1"/>
          </p:cNvPicPr>
          <p:nvPr/>
        </p:nvPicPr>
        <p:blipFill>
          <a:blip r:embed="rId2" cstate="print"/>
          <a:srcRect/>
          <a:stretch>
            <a:fillRect/>
          </a:stretch>
        </p:blipFill>
        <p:spPr bwMode="auto">
          <a:xfrm>
            <a:off x="0" y="720490"/>
            <a:ext cx="5491162" cy="3073400"/>
          </a:xfrm>
          <a:prstGeom prst="rect">
            <a:avLst/>
          </a:prstGeom>
          <a:noFill/>
          <a:ln w="9525">
            <a:noFill/>
            <a:miter lim="800000"/>
            <a:headEnd/>
            <a:tailEnd/>
          </a:ln>
        </p:spPr>
      </p:pic>
      <p:grpSp>
        <p:nvGrpSpPr>
          <p:cNvPr id="14" name="Group 7"/>
          <p:cNvGrpSpPr>
            <a:grpSpLocks/>
          </p:cNvGrpSpPr>
          <p:nvPr/>
        </p:nvGrpSpPr>
        <p:grpSpPr bwMode="auto">
          <a:xfrm>
            <a:off x="5003801" y="1128697"/>
            <a:ext cx="3738563" cy="2177154"/>
            <a:chOff x="3018602" y="4442039"/>
            <a:chExt cx="3738090" cy="2172298"/>
          </a:xfrm>
        </p:grpSpPr>
        <p:pic>
          <p:nvPicPr>
            <p:cNvPr id="15" name="Picture 7" descr="Building B"/>
            <p:cNvPicPr>
              <a:picLocks noChangeAspect="1" noChangeArrowheads="1"/>
            </p:cNvPicPr>
            <p:nvPr/>
          </p:nvPicPr>
          <p:blipFill rotWithShape="1">
            <a:blip r:embed="rId3" cstate="print"/>
            <a:srcRect t="4781" b="8030"/>
            <a:stretch/>
          </p:blipFill>
          <p:spPr bwMode="auto">
            <a:xfrm>
              <a:off x="3018602" y="4442039"/>
              <a:ext cx="3738090" cy="2172298"/>
            </a:xfrm>
            <a:prstGeom prst="rect">
              <a:avLst/>
            </a:prstGeom>
            <a:noFill/>
            <a:ln w="9525">
              <a:noFill/>
              <a:miter lim="800000"/>
              <a:headEnd/>
              <a:tailEnd/>
            </a:ln>
          </p:spPr>
        </p:pic>
        <p:sp>
          <p:nvSpPr>
            <p:cNvPr id="16" name="TextBox 15"/>
            <p:cNvSpPr txBox="1"/>
            <p:nvPr/>
          </p:nvSpPr>
          <p:spPr>
            <a:xfrm>
              <a:off x="3085273" y="5471885"/>
              <a:ext cx="3671419" cy="460635"/>
            </a:xfrm>
            <a:prstGeom prst="rect">
              <a:avLst/>
            </a:prstGeom>
            <a:noFill/>
          </p:spPr>
          <p:txBody>
            <a:bodyPr wrap="square" lIns="36000" rIns="36000">
              <a:spAutoFit/>
            </a:bodyPr>
            <a:lstStyle/>
            <a:p>
              <a:pPr algn="ctr" fontAlgn="auto">
                <a:spcBef>
                  <a:spcPts val="0"/>
                </a:spcBef>
                <a:spcAft>
                  <a:spcPts val="0"/>
                </a:spcAft>
                <a:defRPr/>
              </a:pPr>
              <a:r>
                <a:rPr lang="el-GR" sz="1200" b="1" dirty="0">
                  <a:solidFill>
                    <a:srgbClr val="FFFF00"/>
                  </a:solidFill>
                  <a:latin typeface="Cambria" pitchFamily="18" charset="0"/>
                  <a:ea typeface="Cambria" pitchFamily="18" charset="0"/>
                  <a:cs typeface="Calibri" panose="020F0502020204030204" pitchFamily="34" charset="0"/>
                </a:rPr>
                <a:t>Κτίριο Υδραυλικής:</a:t>
              </a:r>
              <a:r>
                <a:rPr lang="en-US" sz="1200" b="1" dirty="0">
                  <a:solidFill>
                    <a:srgbClr val="FFFF00"/>
                  </a:solidFill>
                  <a:latin typeface="Cambria" pitchFamily="18" charset="0"/>
                  <a:ea typeface="Cambria" pitchFamily="18" charset="0"/>
                  <a:cs typeface="Calibri" panose="020F0502020204030204" pitchFamily="34" charset="0"/>
                </a:rPr>
                <a:t> </a:t>
              </a:r>
              <a:r>
                <a:rPr lang="el-GR" sz="1200" b="1" dirty="0">
                  <a:solidFill>
                    <a:srgbClr val="FFFF00"/>
                  </a:solidFill>
                  <a:latin typeface="Cambria" pitchFamily="18" charset="0"/>
                  <a:ea typeface="Cambria" pitchFamily="18" charset="0"/>
                  <a:cs typeface="Calibri" panose="020F0502020204030204" pitchFamily="34" charset="0"/>
                </a:rPr>
                <a:t>Το παλιότερο της Πολυτεχνειούπολης (1960—3 από 4 εργαστήρια)</a:t>
              </a:r>
            </a:p>
          </p:txBody>
        </p:sp>
      </p:grpSp>
      <p:cxnSp>
        <p:nvCxnSpPr>
          <p:cNvPr id="18" name="Straight Arrow Connector 16"/>
          <p:cNvCxnSpPr>
            <a:cxnSpLocks/>
          </p:cNvCxnSpPr>
          <p:nvPr/>
        </p:nvCxnSpPr>
        <p:spPr>
          <a:xfrm flipH="1" flipV="1">
            <a:off x="4601458" y="1551151"/>
            <a:ext cx="1494542" cy="648906"/>
          </a:xfrm>
          <a:prstGeom prst="straightConnector1">
            <a:avLst/>
          </a:prstGeom>
          <a:ln w="38100">
            <a:solidFill>
              <a:srgbClr val="FFFF00"/>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8" name="Group 10"/>
          <p:cNvGrpSpPr>
            <a:grpSpLocks/>
          </p:cNvGrpSpPr>
          <p:nvPr/>
        </p:nvGrpSpPr>
        <p:grpSpPr bwMode="auto">
          <a:xfrm>
            <a:off x="5491162" y="4544321"/>
            <a:ext cx="3556966" cy="2163389"/>
            <a:chOff x="5540202" y="2287789"/>
            <a:chExt cx="3671888" cy="2184256"/>
          </a:xfrm>
        </p:grpSpPr>
        <p:pic>
          <p:nvPicPr>
            <p:cNvPr id="9" name="Picture 6" descr="Building A"/>
            <p:cNvPicPr>
              <a:picLocks noChangeAspect="1" noChangeArrowheads="1"/>
            </p:cNvPicPr>
            <p:nvPr/>
          </p:nvPicPr>
          <p:blipFill rotWithShape="1">
            <a:blip r:embed="rId4" cstate="print"/>
            <a:srcRect t="10713"/>
            <a:stretch/>
          </p:blipFill>
          <p:spPr bwMode="auto">
            <a:xfrm>
              <a:off x="5540202" y="2287789"/>
              <a:ext cx="3671888" cy="2184256"/>
            </a:xfrm>
            <a:prstGeom prst="rect">
              <a:avLst/>
            </a:prstGeom>
            <a:noFill/>
            <a:ln w="9525">
              <a:noFill/>
              <a:miter lim="800000"/>
              <a:headEnd/>
              <a:tailEnd/>
            </a:ln>
          </p:spPr>
        </p:pic>
        <p:sp>
          <p:nvSpPr>
            <p:cNvPr id="10" name="TextBox 9"/>
            <p:cNvSpPr txBox="1"/>
            <p:nvPr/>
          </p:nvSpPr>
          <p:spPr>
            <a:xfrm>
              <a:off x="5557225" y="3391739"/>
              <a:ext cx="3637841" cy="731614"/>
            </a:xfrm>
            <a:prstGeom prst="rect">
              <a:avLst/>
            </a:prstGeom>
            <a:noFill/>
          </p:spPr>
          <p:txBody>
            <a:bodyPr wrap="square">
              <a:spAutoFit/>
            </a:bodyPr>
            <a:lstStyle>
              <a:defPPr>
                <a:defRPr lang="el-GR"/>
              </a:defPPr>
              <a:lvl1pPr>
                <a:defRPr sz="1400" b="1">
                  <a:ln w="635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defRPr>
              </a:lvl1pPr>
            </a:lstStyle>
            <a:p>
              <a:pPr algn="ctr" fontAlgn="auto">
                <a:spcBef>
                  <a:spcPts val="0"/>
                </a:spcBef>
                <a:spcAft>
                  <a:spcPts val="0"/>
                </a:spcAft>
                <a:defRPr/>
              </a:pPr>
              <a:r>
                <a:rPr lang="el-GR" sz="1200" dirty="0">
                  <a:ln>
                    <a:noFill/>
                  </a:ln>
                  <a:effectLst/>
                  <a:latin typeface="Cambria" pitchFamily="18" charset="0"/>
                  <a:ea typeface="Cambria" pitchFamily="18" charset="0"/>
                  <a:cs typeface="Calibri" panose="020F0502020204030204" pitchFamily="34" charset="0"/>
                </a:rPr>
                <a:t>Νέα πτέρυγα </a:t>
              </a:r>
              <a:endParaRPr lang="en-US" sz="1200" dirty="0">
                <a:ln>
                  <a:noFill/>
                </a:ln>
                <a:effectLst/>
                <a:latin typeface="Cambria" pitchFamily="18" charset="0"/>
                <a:ea typeface="Cambria" pitchFamily="18" charset="0"/>
                <a:cs typeface="Calibri" panose="020F0502020204030204" pitchFamily="34" charset="0"/>
              </a:endParaRPr>
            </a:p>
            <a:p>
              <a:pPr algn="ctr" fontAlgn="auto">
                <a:spcBef>
                  <a:spcPts val="0"/>
                </a:spcBef>
                <a:spcAft>
                  <a:spcPts val="0"/>
                </a:spcAft>
                <a:defRPr/>
              </a:pPr>
              <a:r>
                <a:rPr lang="el-GR" sz="1200" dirty="0">
                  <a:ln>
                    <a:noFill/>
                  </a:ln>
                  <a:effectLst/>
                  <a:latin typeface="Cambria" pitchFamily="18" charset="0"/>
                  <a:ea typeface="Cambria" pitchFamily="18" charset="0"/>
                  <a:cs typeface="Calibri" panose="020F0502020204030204" pitchFamily="34" charset="0"/>
                </a:rPr>
                <a:t>(Τμήματα </a:t>
              </a:r>
              <a:r>
                <a:rPr lang="el-GR" sz="1200" dirty="0" err="1">
                  <a:ln>
                    <a:noFill/>
                  </a:ln>
                  <a:effectLst/>
                  <a:latin typeface="Cambria" pitchFamily="18" charset="0"/>
                  <a:ea typeface="Cambria" pitchFamily="18" charset="0"/>
                  <a:cs typeface="Calibri" panose="020F0502020204030204" pitchFamily="34" charset="0"/>
                </a:rPr>
                <a:t>Εργ</a:t>
              </a:r>
              <a:r>
                <a:rPr lang="el-GR" sz="1200" dirty="0">
                  <a:ln>
                    <a:noFill/>
                  </a:ln>
                  <a:effectLst/>
                  <a:latin typeface="Cambria" pitchFamily="18" charset="0"/>
                  <a:ea typeface="Cambria" pitchFamily="18" charset="0"/>
                  <a:cs typeface="Calibri" panose="020F0502020204030204" pitchFamily="34" charset="0"/>
                </a:rPr>
                <a:t>. Υδρολογίας &amp; Υγειονομικής Τεχνολογίας)</a:t>
              </a:r>
            </a:p>
          </p:txBody>
        </p:sp>
      </p:gr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4</a:t>
            </a:fld>
            <a:endParaRPr lang="el-GR" altLang="el-G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08" y="2917331"/>
            <a:ext cx="4676695" cy="192963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4511164"/>
            <a:ext cx="2977272" cy="1986507"/>
          </a:xfrm>
          <a:prstGeom prst="rect">
            <a:avLst/>
          </a:prstGeom>
        </p:spPr>
      </p:pic>
      <p:cxnSp>
        <p:nvCxnSpPr>
          <p:cNvPr id="17" name="Straight Arrow Connector 12"/>
          <p:cNvCxnSpPr/>
          <p:nvPr/>
        </p:nvCxnSpPr>
        <p:spPr>
          <a:xfrm flipH="1" flipV="1">
            <a:off x="1066800" y="1341590"/>
            <a:ext cx="395286" cy="1118046"/>
          </a:xfrm>
          <a:prstGeom prst="straightConnector1">
            <a:avLst/>
          </a:prstGeom>
          <a:ln w="38100">
            <a:solidFill>
              <a:srgbClr val="FFFF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bwMode="auto">
          <a:xfrm>
            <a:off x="572226" y="2391678"/>
            <a:ext cx="4227512" cy="461665"/>
          </a:xfrm>
          <a:prstGeom prst="rect">
            <a:avLst/>
          </a:prstGeom>
          <a:noFill/>
          <a:ln>
            <a:noFill/>
          </a:ln>
          <a:effectLst/>
        </p:spPr>
        <p:txBody>
          <a:bodyPr wrap="square" lIns="72000" rIns="36000">
            <a:spAutoFit/>
          </a:bodyPr>
          <a:lstStyle>
            <a:defPPr>
              <a:defRPr lang="el-GR"/>
            </a:defPPr>
            <a:lvl1pPr>
              <a:defRPr sz="1400" b="1">
                <a:ln w="635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defRPr>
            </a:lvl1pPr>
          </a:lstStyle>
          <a:p>
            <a:pPr algn="ctr" fontAlgn="auto">
              <a:spcBef>
                <a:spcPts val="0"/>
              </a:spcBef>
              <a:spcAft>
                <a:spcPts val="0"/>
              </a:spcAft>
              <a:defRPr/>
            </a:pPr>
            <a:r>
              <a:rPr lang="el-GR" sz="1200" dirty="0">
                <a:ln>
                  <a:noFill/>
                </a:ln>
                <a:effectLst/>
                <a:latin typeface="Cambria" pitchFamily="18" charset="0"/>
                <a:ea typeface="Cambria" pitchFamily="18" charset="0"/>
                <a:cs typeface="Calibri" panose="020F0502020204030204" pitchFamily="34" charset="0"/>
              </a:rPr>
              <a:t>Εργαστήριο Λιμενικών Έργων,</a:t>
            </a:r>
            <a:r>
              <a:rPr lang="en-US" sz="1200" dirty="0">
                <a:ln>
                  <a:noFill/>
                </a:ln>
                <a:effectLst/>
                <a:latin typeface="Cambria" pitchFamily="18" charset="0"/>
                <a:ea typeface="Cambria" pitchFamily="18" charset="0"/>
                <a:cs typeface="Calibri" panose="020F0502020204030204" pitchFamily="34" charset="0"/>
              </a:rPr>
              <a:t> </a:t>
            </a:r>
            <a:r>
              <a:rPr lang="en-GB" sz="1200" dirty="0">
                <a:ln>
                  <a:noFill/>
                </a:ln>
                <a:effectLst/>
                <a:latin typeface="Cambria" pitchFamily="18" charset="0"/>
                <a:ea typeface="Cambria" pitchFamily="18" charset="0"/>
                <a:cs typeface="Calibri" panose="020F0502020204030204" pitchFamily="34" charset="0"/>
              </a:rPr>
              <a:t>5 000 m²</a:t>
            </a:r>
            <a:r>
              <a:rPr lang="el-GR" sz="1200" dirty="0">
                <a:ln>
                  <a:noFill/>
                </a:ln>
                <a:effectLst/>
                <a:latin typeface="Cambria" pitchFamily="18" charset="0"/>
                <a:ea typeface="Cambria" pitchFamily="18" charset="0"/>
                <a:cs typeface="Calibri" panose="020F0502020204030204" pitchFamily="34" charset="0"/>
              </a:rPr>
              <a:t> (ο μεγαλύτερος εργαστηριακός χώρος της Πολυτεχνειούπολης)</a:t>
            </a:r>
          </a:p>
        </p:txBody>
      </p:sp>
    </p:spTree>
    <p:extLst>
      <p:ext uri="{BB962C8B-B14F-4D97-AF65-F5344CB8AC3E}">
        <p14:creationId xmlns:p14="http://schemas.microsoft.com/office/powerpoint/2010/main" val="1082751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86680" y="404664"/>
            <a:ext cx="8305800" cy="494928"/>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Επιστημονικές περιοχές</a:t>
            </a:r>
          </a:p>
        </p:txBody>
      </p:sp>
      <p:sp>
        <p:nvSpPr>
          <p:cNvPr id="7" name="Content Placeholder 2"/>
          <p:cNvSpPr txBox="1">
            <a:spLocks/>
          </p:cNvSpPr>
          <p:nvPr/>
        </p:nvSpPr>
        <p:spPr>
          <a:xfrm>
            <a:off x="251520" y="764704"/>
            <a:ext cx="8640960" cy="4536504"/>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Font typeface="Wingdings" pitchFamily="2" charset="2"/>
              <a:buNone/>
              <a:defRPr/>
            </a:pPr>
            <a:endParaRPr lang="el-GR" sz="2000" dirty="0">
              <a:latin typeface="Cambria" panose="02040503050406030204" pitchFamily="18" charset="0"/>
              <a:ea typeface="Cambria" panose="02040503050406030204" pitchFamily="18" charset="0"/>
              <a:cs typeface="Calibri" panose="020F0502020204030204" pitchFamily="34" charset="0"/>
            </a:endParaRPr>
          </a:p>
          <a:p>
            <a:pPr marL="576263" lvl="1" indent="-403225">
              <a:buClr>
                <a:srgbClr val="FFC000"/>
              </a:buClr>
              <a:buFont typeface="+mj-lt"/>
              <a:buAutoNum type="arabicPeriod"/>
              <a:tabLst>
                <a:tab pos="576263" algn="l"/>
              </a:tabLst>
              <a:defRPr/>
            </a:pPr>
            <a:r>
              <a:rPr lang="el-GR" sz="2000"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Επιστήμες</a:t>
            </a:r>
            <a:r>
              <a:rPr lang="el-GR" sz="2000" b="1" dirty="0">
                <a:solidFill>
                  <a:srgbClr val="FFC000"/>
                </a:solidFill>
                <a:latin typeface="Cambria" panose="02040503050406030204" pitchFamily="18" charset="0"/>
                <a:ea typeface="Cambria" panose="02040503050406030204" pitchFamily="18" charset="0"/>
                <a:cs typeface="Calibri" panose="020F0502020204030204" pitchFamily="34" charset="0"/>
              </a:rPr>
              <a:t> υδατικών πόρων και περιβάλλοντος </a:t>
            </a:r>
          </a:p>
          <a:p>
            <a:pPr marL="576263" lvl="3" indent="-403225">
              <a:buNone/>
              <a:tabLst>
                <a:tab pos="576263" algn="l"/>
              </a:tabLst>
              <a:defRPr/>
            </a:pPr>
            <a:r>
              <a:rPr lang="en-US" i="1" dirty="0">
                <a:solidFill>
                  <a:srgbClr val="FEE8B0"/>
                </a:solidFill>
                <a:latin typeface="Cambria" panose="02040503050406030204" pitchFamily="18" charset="0"/>
                <a:ea typeface="Cambria" panose="02040503050406030204" pitchFamily="18" charset="0"/>
                <a:cs typeface="Calibri" panose="020F0502020204030204" pitchFamily="34" charset="0"/>
              </a:rPr>
              <a:t>	</a:t>
            </a:r>
            <a:r>
              <a:rPr lang="el-GR" i="1" dirty="0">
                <a:solidFill>
                  <a:srgbClr val="FEE8B0"/>
                </a:solidFill>
                <a:latin typeface="Cambria" panose="02040503050406030204" pitchFamily="18" charset="0"/>
                <a:ea typeface="Cambria" panose="02040503050406030204" pitchFamily="18" charset="0"/>
                <a:cs typeface="Calibri" panose="020F0502020204030204" pitchFamily="34" charset="0"/>
              </a:rPr>
              <a:t>Μηχανική ρευστών, Υδραυλική επιφανειακών, υπόγειων και θαλάσσιων υδάτων, Υδρολογία, Υδρομετεωρολογία</a:t>
            </a:r>
            <a:r>
              <a:rPr lang="en-US" i="1" dirty="0">
                <a:solidFill>
                  <a:srgbClr val="FEE8B0"/>
                </a:solidFill>
                <a:latin typeface="Cambria" panose="02040503050406030204" pitchFamily="18" charset="0"/>
                <a:ea typeface="Cambria" panose="02040503050406030204" pitchFamily="18" charset="0"/>
                <a:cs typeface="Calibri" panose="020F0502020204030204" pitchFamily="34" charset="0"/>
              </a:rPr>
              <a:t>, </a:t>
            </a:r>
            <a:r>
              <a:rPr lang="el-GR" i="1" dirty="0">
                <a:solidFill>
                  <a:srgbClr val="FEE8B0"/>
                </a:solidFill>
                <a:latin typeface="Cambria" panose="02040503050406030204" pitchFamily="18" charset="0"/>
                <a:ea typeface="Cambria" panose="02040503050406030204" pitchFamily="18" charset="0"/>
                <a:cs typeface="Calibri" panose="020F0502020204030204" pitchFamily="34" charset="0"/>
              </a:rPr>
              <a:t>Περιβαλλοντική Τεχνολογία, Οικολογία, Χημεία και Μικροβιολογία νερού και περιβάλλοντος</a:t>
            </a:r>
          </a:p>
          <a:p>
            <a:pPr marL="576263" lvl="1" indent="-403225">
              <a:spcBef>
                <a:spcPts val="2400"/>
              </a:spcBef>
              <a:buClr>
                <a:srgbClr val="FFC000"/>
              </a:buClr>
              <a:buFont typeface="+mj-lt"/>
              <a:buAutoNum type="arabicPeriod"/>
              <a:tabLst>
                <a:tab pos="576263" algn="l"/>
              </a:tabLst>
              <a:defRPr/>
            </a:pPr>
            <a:r>
              <a:rPr lang="el-GR" sz="2000"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Τεχνολογία</a:t>
            </a:r>
            <a:r>
              <a:rPr lang="el-GR" sz="2000" b="1" dirty="0">
                <a:solidFill>
                  <a:srgbClr val="FFC000"/>
                </a:solidFill>
                <a:latin typeface="Cambria" panose="02040503050406030204" pitchFamily="18" charset="0"/>
                <a:ea typeface="Cambria" panose="02040503050406030204" pitchFamily="18" charset="0"/>
                <a:cs typeface="Calibri" panose="020F0502020204030204" pitchFamily="34" charset="0"/>
              </a:rPr>
              <a:t> </a:t>
            </a:r>
            <a:r>
              <a:rPr lang="el-GR" sz="2000"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έργων</a:t>
            </a:r>
            <a:r>
              <a:rPr lang="el-GR" sz="2000" b="1" dirty="0">
                <a:solidFill>
                  <a:srgbClr val="FFC000"/>
                </a:solidFill>
                <a:latin typeface="Cambria" panose="02040503050406030204" pitchFamily="18" charset="0"/>
                <a:ea typeface="Cambria" panose="02040503050406030204" pitchFamily="18" charset="0"/>
                <a:cs typeface="Calibri" panose="020F0502020204030204" pitchFamily="34" charset="0"/>
              </a:rPr>
              <a:t> υποδομής και προστασίας περιβάλλοντος</a:t>
            </a:r>
          </a:p>
          <a:p>
            <a:pPr marL="576263" lvl="3" indent="-403225">
              <a:buNone/>
              <a:tabLst>
                <a:tab pos="576263" algn="l"/>
              </a:tabLst>
              <a:defRPr/>
            </a:pPr>
            <a:r>
              <a:rPr lang="en-US" i="1" dirty="0">
                <a:solidFill>
                  <a:srgbClr val="FEE8B0"/>
                </a:solidFill>
                <a:latin typeface="Cambria" panose="02040503050406030204" pitchFamily="18" charset="0"/>
                <a:ea typeface="Cambria" panose="02040503050406030204" pitchFamily="18" charset="0"/>
                <a:cs typeface="Calibri" panose="020F0502020204030204" pitchFamily="34" charset="0"/>
              </a:rPr>
              <a:t>	</a:t>
            </a:r>
            <a:r>
              <a:rPr lang="el-GR" i="1" dirty="0">
                <a:solidFill>
                  <a:srgbClr val="FEE8B0"/>
                </a:solidFill>
                <a:latin typeface="Cambria" panose="02040503050406030204" pitchFamily="18" charset="0"/>
                <a:ea typeface="Cambria" panose="02040503050406030204" pitchFamily="18" charset="0"/>
                <a:cs typeface="Calibri" panose="020F0502020204030204" pitchFamily="34" charset="0"/>
              </a:rPr>
              <a:t>Αστικά υδραυλικά και Εγγειοβελτιωτικά έργα, Φράγματα και υδροηλεκτρικά έργα, Λιμενικά, παράκτια και θαλάσσια έργα, Έργα επεξεργασίας πόσιμου νερού και υγρών </a:t>
            </a:r>
            <a:r>
              <a:rPr lang="el-GR" i="1" dirty="0" smtClean="0">
                <a:solidFill>
                  <a:srgbClr val="FEE8B0"/>
                </a:solidFill>
                <a:latin typeface="Cambria" panose="02040503050406030204" pitchFamily="18" charset="0"/>
                <a:ea typeface="Cambria" panose="02040503050406030204" pitchFamily="18" charset="0"/>
                <a:cs typeface="Calibri" panose="020F0502020204030204" pitchFamily="34" charset="0"/>
              </a:rPr>
              <a:t>αποβλήτων</a:t>
            </a:r>
            <a:endParaRPr lang="en-US" i="1" dirty="0" smtClean="0">
              <a:solidFill>
                <a:srgbClr val="FEE8B0"/>
              </a:solidFill>
              <a:latin typeface="Cambria" panose="02040503050406030204" pitchFamily="18" charset="0"/>
              <a:ea typeface="Cambria" panose="02040503050406030204" pitchFamily="18" charset="0"/>
              <a:cs typeface="Calibri" panose="020F0502020204030204" pitchFamily="34" charset="0"/>
            </a:endParaRPr>
          </a:p>
          <a:p>
            <a:pPr marL="576263" lvl="3" indent="-403225">
              <a:buNone/>
              <a:tabLst>
                <a:tab pos="576263" algn="l"/>
              </a:tabLst>
              <a:defRPr/>
            </a:pPr>
            <a:endParaRPr lang="el-GR" i="1" dirty="0">
              <a:solidFill>
                <a:srgbClr val="FEE8B0"/>
              </a:solidFill>
              <a:latin typeface="Cambria" panose="02040503050406030204" pitchFamily="18" charset="0"/>
              <a:ea typeface="Cambria" panose="02040503050406030204" pitchFamily="18" charset="0"/>
              <a:cs typeface="Calibri" panose="020F0502020204030204" pitchFamily="34" charset="0"/>
            </a:endParaRPr>
          </a:p>
          <a:p>
            <a:pPr marL="576263" lvl="1" indent="-403225">
              <a:spcBef>
                <a:spcPts val="2400"/>
              </a:spcBef>
              <a:buClr>
                <a:srgbClr val="FFC000"/>
              </a:buClr>
              <a:buFont typeface="+mj-lt"/>
              <a:buAutoNum type="arabicPeriod"/>
              <a:tabLst>
                <a:tab pos="576263" algn="l"/>
              </a:tabLst>
              <a:defRPr/>
            </a:pPr>
            <a:r>
              <a:rPr lang="el-GR" sz="2000"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Διαχείριση</a:t>
            </a:r>
            <a:r>
              <a:rPr lang="el-GR" sz="2000" b="1" dirty="0">
                <a:solidFill>
                  <a:srgbClr val="FFC000"/>
                </a:solidFill>
                <a:latin typeface="Cambria" panose="02040503050406030204" pitchFamily="18" charset="0"/>
                <a:ea typeface="Cambria" panose="02040503050406030204" pitchFamily="18" charset="0"/>
                <a:cs typeface="Calibri" panose="020F0502020204030204" pitchFamily="34" charset="0"/>
              </a:rPr>
              <a:t> υδατικών πόρων και περιβάλλοντος</a:t>
            </a:r>
          </a:p>
          <a:p>
            <a:pPr marL="576263" lvl="3" indent="-403225">
              <a:buNone/>
              <a:tabLst>
                <a:tab pos="576263" algn="l"/>
              </a:tabLst>
              <a:defRPr/>
            </a:pPr>
            <a:r>
              <a:rPr lang="en-US" i="1" dirty="0">
                <a:solidFill>
                  <a:srgbClr val="FEE8B0"/>
                </a:solidFill>
                <a:latin typeface="Cambria" panose="02040503050406030204" pitchFamily="18" charset="0"/>
                <a:ea typeface="Cambria" panose="02040503050406030204" pitchFamily="18" charset="0"/>
                <a:cs typeface="Calibri" panose="020F0502020204030204" pitchFamily="34" charset="0"/>
              </a:rPr>
              <a:t>	</a:t>
            </a:r>
            <a:r>
              <a:rPr lang="el-GR" i="1" dirty="0">
                <a:solidFill>
                  <a:srgbClr val="FEE8B0"/>
                </a:solidFill>
                <a:latin typeface="Cambria" panose="02040503050406030204" pitchFamily="18" charset="0"/>
                <a:ea typeface="Cambria" panose="02040503050406030204" pitchFamily="18" charset="0"/>
                <a:cs typeface="Calibri" panose="020F0502020204030204" pitchFamily="34" charset="0"/>
              </a:rPr>
              <a:t>Προσομοίωση και βελτιστοποίηση λειτουργίας υδροσυστημάτων, Αξιοποίηση και προστασία υδατικών πόρων, Εκτίμηση περιβαλλοντικών επιπτώσεων έργων (ενεργειακό και περιβαλλοντικό αποτύπωμα έργων σε όλο τον κύκλο ζωής ενός έργου), Διαχείριση στερεών απόβλητων και ιλύος, Διαχείριση ενέργειας, Ανάλυση και διαχείριση επικινδυνότητας</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5</a:t>
            </a:fld>
            <a:endParaRPr lang="el-GR" altLang="el-GR"/>
          </a:p>
        </p:txBody>
      </p:sp>
    </p:spTree>
    <p:extLst>
      <p:ext uri="{BB962C8B-B14F-4D97-AF65-F5344CB8AC3E}">
        <p14:creationId xmlns:p14="http://schemas.microsoft.com/office/powerpoint/2010/main" val="3882815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358837"/>
            <a:ext cx="8136904" cy="555563"/>
          </a:xfrm>
        </p:spPr>
        <p:txBody>
          <a:bodyPr anchor="b">
            <a:noAutofit/>
          </a:bodyPr>
          <a:lstStyle/>
          <a:p>
            <a:pPr algn="ctr"/>
            <a:r>
              <a:rPr lang="el-GR" sz="3200" dirty="0" smtClean="0">
                <a:solidFill>
                  <a:schemeClr val="accent3">
                    <a:lumMod val="60000"/>
                    <a:lumOff val="40000"/>
                  </a:schemeClr>
                </a:solidFill>
                <a:latin typeface="Cambria" pitchFamily="18" charset="0"/>
                <a:ea typeface="Cambria" pitchFamily="18" charset="0"/>
                <a:cs typeface="Calibri" panose="020F0502020204030204" pitchFamily="34" charset="0"/>
              </a:rPr>
              <a:t>Διαχείριση </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Υδατικών Πόρων </a:t>
            </a:r>
            <a:r>
              <a:rPr lang="en-US" sz="3200" dirty="0">
                <a:solidFill>
                  <a:schemeClr val="accent3">
                    <a:lumMod val="60000"/>
                    <a:lumOff val="40000"/>
                  </a:schemeClr>
                </a:solidFill>
                <a:latin typeface="Cambria" pitchFamily="18" charset="0"/>
                <a:ea typeface="Cambria" pitchFamily="18" charset="0"/>
                <a:cs typeface="Calibri" panose="020F0502020204030204" pitchFamily="34" charset="0"/>
              </a:rPr>
              <a:t>&amp;</a:t>
            </a: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 Περιβάλλοντος</a:t>
            </a:r>
          </a:p>
        </p:txBody>
      </p:sp>
      <p:sp>
        <p:nvSpPr>
          <p:cNvPr id="7" name="Content Placeholder 2"/>
          <p:cNvSpPr txBox="1">
            <a:spLocks/>
          </p:cNvSpPr>
          <p:nvPr/>
        </p:nvSpPr>
        <p:spPr>
          <a:xfrm>
            <a:off x="467544" y="914401"/>
            <a:ext cx="8208912" cy="53949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3038" lvl="1" indent="-173038">
              <a:lnSpc>
                <a:spcPct val="150000"/>
              </a:lnSpc>
              <a:buClr>
                <a:srgbClr val="FFC000"/>
              </a:buClr>
              <a:defRPr/>
            </a:pPr>
            <a:r>
              <a:rPr lang="el-GR" sz="1800" i="1" dirty="0" smtClean="0">
                <a:solidFill>
                  <a:srgbClr val="FEE8B0"/>
                </a:solidFill>
                <a:latin typeface="Cambria" pitchFamily="18" charset="0"/>
                <a:ea typeface="Cambria" pitchFamily="18" charset="0"/>
                <a:cs typeface="Calibri" panose="020F0502020204030204" pitchFamily="34" charset="0"/>
              </a:rPr>
              <a:t>ΠΟΣΟΤΙΚΗ ΔΙΑΧΕΙΡΙΣΗ ΝΕΡΟΥ </a:t>
            </a:r>
          </a:p>
          <a:p>
            <a:pPr marL="447358" lvl="2" indent="-173038">
              <a:lnSpc>
                <a:spcPct val="150000"/>
              </a:lnSpc>
              <a:buClr>
                <a:srgbClr val="FFC000"/>
              </a:buClr>
              <a:defRPr/>
            </a:pPr>
            <a:r>
              <a:rPr lang="el-GR" sz="1500" i="1" dirty="0" smtClean="0">
                <a:solidFill>
                  <a:srgbClr val="FEE8B0"/>
                </a:solidFill>
                <a:latin typeface="Cambria" pitchFamily="18" charset="0"/>
                <a:ea typeface="Cambria" pitchFamily="18" charset="0"/>
                <a:cs typeface="Calibri" panose="020F0502020204030204" pitchFamily="34" charset="0"/>
              </a:rPr>
              <a:t>Πόσο </a:t>
            </a:r>
            <a:r>
              <a:rPr lang="el-GR" sz="1500" i="1" dirty="0">
                <a:solidFill>
                  <a:srgbClr val="FEE8B0"/>
                </a:solidFill>
                <a:latin typeface="Cambria" pitchFamily="18" charset="0"/>
                <a:ea typeface="Cambria" pitchFamily="18" charset="0"/>
                <a:cs typeface="Calibri" panose="020F0502020204030204" pitchFamily="34" charset="0"/>
              </a:rPr>
              <a:t>νερό απαιτείται για τις προβλεπόμενες χρήσεις </a:t>
            </a:r>
            <a:r>
              <a:rPr lang="el-GR" sz="1500" i="1" dirty="0" smtClean="0">
                <a:solidFill>
                  <a:srgbClr val="FEE8B0"/>
                </a:solidFill>
                <a:latin typeface="Cambria" pitchFamily="18" charset="0"/>
                <a:ea typeface="Cambria" pitchFamily="18" charset="0"/>
                <a:cs typeface="Calibri" panose="020F0502020204030204" pitchFamily="34" charset="0"/>
              </a:rPr>
              <a:t>; </a:t>
            </a:r>
            <a:endParaRPr lang="el-GR" sz="1500" i="1" dirty="0">
              <a:solidFill>
                <a:srgbClr val="FEE8B0"/>
              </a:solidFill>
              <a:latin typeface="Cambria" pitchFamily="18" charset="0"/>
              <a:ea typeface="Cambria" pitchFamily="18" charset="0"/>
              <a:cs typeface="Calibri" panose="020F0502020204030204" pitchFamily="34" charset="0"/>
            </a:endParaRPr>
          </a:p>
          <a:p>
            <a:pPr marL="447358" lvl="2" indent="-173038">
              <a:lnSpc>
                <a:spcPct val="150000"/>
              </a:lnSpc>
              <a:buClr>
                <a:srgbClr val="FFC000"/>
              </a:buClr>
              <a:defRPr/>
            </a:pPr>
            <a:r>
              <a:rPr lang="el-GR" sz="1500" i="1" dirty="0">
                <a:solidFill>
                  <a:srgbClr val="FEE8B0"/>
                </a:solidFill>
                <a:latin typeface="Cambria" pitchFamily="18" charset="0"/>
                <a:ea typeface="Cambria" pitchFamily="18" charset="0"/>
                <a:cs typeface="Calibri" panose="020F0502020204030204" pitchFamily="34" charset="0"/>
              </a:rPr>
              <a:t>Πόσο νερό είναι διαθέσιμο ;</a:t>
            </a:r>
          </a:p>
          <a:p>
            <a:pPr marL="447358" lvl="2" indent="-173038">
              <a:lnSpc>
                <a:spcPct val="150000"/>
              </a:lnSpc>
              <a:buClr>
                <a:srgbClr val="FFC000"/>
              </a:buClr>
              <a:defRPr/>
            </a:pPr>
            <a:r>
              <a:rPr lang="el-GR" sz="1500" i="1" dirty="0">
                <a:solidFill>
                  <a:srgbClr val="FEE8B0"/>
                </a:solidFill>
                <a:latin typeface="Cambria" pitchFamily="18" charset="0"/>
                <a:ea typeface="Cambria" pitchFamily="18" charset="0"/>
                <a:cs typeface="Calibri" panose="020F0502020204030204" pitchFamily="34" charset="0"/>
              </a:rPr>
              <a:t>Πως θα εξασφαλίσουμε το νερό για να  καλύψουμε τη ζήτηση ;</a:t>
            </a:r>
          </a:p>
          <a:p>
            <a:pPr marL="447358" lvl="2" indent="-173038">
              <a:lnSpc>
                <a:spcPct val="150000"/>
              </a:lnSpc>
              <a:buClr>
                <a:srgbClr val="FFC000"/>
              </a:buClr>
              <a:defRPr/>
            </a:pPr>
            <a:r>
              <a:rPr lang="el-GR" sz="1500" i="1" dirty="0" smtClean="0">
                <a:solidFill>
                  <a:srgbClr val="FEE8B0"/>
                </a:solidFill>
                <a:latin typeface="Cambria" pitchFamily="18" charset="0"/>
                <a:ea typeface="Cambria" pitchFamily="18" charset="0"/>
                <a:cs typeface="Calibri" panose="020F0502020204030204" pitchFamily="34" charset="0"/>
              </a:rPr>
              <a:t>Πως </a:t>
            </a:r>
            <a:r>
              <a:rPr lang="el-GR" sz="1500" i="1" dirty="0">
                <a:solidFill>
                  <a:srgbClr val="FEE8B0"/>
                </a:solidFill>
                <a:latin typeface="Cambria" pitchFamily="18" charset="0"/>
                <a:ea typeface="Cambria" pitchFamily="18" charset="0"/>
                <a:cs typeface="Calibri" panose="020F0502020204030204" pitchFamily="34" charset="0"/>
              </a:rPr>
              <a:t>θα  αξιοποιήσουμε τις νέες τεχνολογίες (π.χ. </a:t>
            </a:r>
            <a:r>
              <a:rPr lang="el-GR" sz="1500" i="1" dirty="0" err="1">
                <a:solidFill>
                  <a:srgbClr val="FEE8B0"/>
                </a:solidFill>
                <a:latin typeface="Cambria" pitchFamily="18" charset="0"/>
                <a:ea typeface="Cambria" pitchFamily="18" charset="0"/>
                <a:cs typeface="Calibri" panose="020F0502020204030204" pitchFamily="34" charset="0"/>
              </a:rPr>
              <a:t>τηλεπισκόπησης</a:t>
            </a:r>
            <a:r>
              <a:rPr lang="el-GR" sz="1500" i="1" dirty="0">
                <a:solidFill>
                  <a:srgbClr val="FEE8B0"/>
                </a:solidFill>
                <a:latin typeface="Cambria" pitchFamily="18" charset="0"/>
                <a:ea typeface="Cambria" pitchFamily="18" charset="0"/>
                <a:cs typeface="Calibri" panose="020F0502020204030204" pitchFamily="34" charset="0"/>
              </a:rPr>
              <a:t> και GIS) στη Διαχείριση Υδατικών Πόρων;</a:t>
            </a:r>
          </a:p>
          <a:p>
            <a:pPr marL="173038" lvl="1" indent="-173038">
              <a:lnSpc>
                <a:spcPct val="150000"/>
              </a:lnSpc>
              <a:buClr>
                <a:srgbClr val="FFC000"/>
              </a:buClr>
              <a:defRPr/>
            </a:pPr>
            <a:r>
              <a:rPr lang="el-GR" sz="1800" i="1" dirty="0" smtClean="0">
                <a:solidFill>
                  <a:srgbClr val="FEE8B0"/>
                </a:solidFill>
                <a:latin typeface="Cambria" pitchFamily="18" charset="0"/>
                <a:ea typeface="Cambria" pitchFamily="18" charset="0"/>
                <a:cs typeface="Calibri" panose="020F0502020204030204" pitchFamily="34" charset="0"/>
              </a:rPr>
              <a:t> ΔΙΑΧΕΙΡΙΣΗ ΠΛΗΜΜΥΡΩΝ</a:t>
            </a:r>
          </a:p>
          <a:p>
            <a:pPr marL="447358" lvl="2" indent="-173038">
              <a:lnSpc>
                <a:spcPct val="150000"/>
              </a:lnSpc>
              <a:buClr>
                <a:srgbClr val="FFC000"/>
              </a:buClr>
              <a:defRPr/>
            </a:pPr>
            <a:r>
              <a:rPr lang="el-GR" sz="1500" i="1" dirty="0" smtClean="0">
                <a:solidFill>
                  <a:srgbClr val="FEE8B0"/>
                </a:solidFill>
                <a:latin typeface="Cambria" pitchFamily="18" charset="0"/>
                <a:ea typeface="Cambria" pitchFamily="18" charset="0"/>
                <a:cs typeface="Calibri" panose="020F0502020204030204" pitchFamily="34" charset="0"/>
              </a:rPr>
              <a:t>Πως αντιμετωπίζουμε τις </a:t>
            </a:r>
            <a:r>
              <a:rPr lang="el-GR" sz="1500" i="1" dirty="0" smtClean="0">
                <a:solidFill>
                  <a:srgbClr val="FEE8B0"/>
                </a:solidFill>
                <a:latin typeface="Cambria" pitchFamily="18" charset="0"/>
                <a:ea typeface="Cambria" pitchFamily="18" charset="0"/>
                <a:cs typeface="Calibri" panose="020F0502020204030204" pitchFamily="34" charset="0"/>
              </a:rPr>
              <a:t>πλημμύρες;</a:t>
            </a:r>
            <a:r>
              <a:rPr lang="en-US" sz="1500" i="1" dirty="0" smtClean="0">
                <a:solidFill>
                  <a:srgbClr val="FEE8B0"/>
                </a:solidFill>
                <a:latin typeface="Cambria" pitchFamily="18" charset="0"/>
                <a:ea typeface="Cambria" pitchFamily="18" charset="0"/>
                <a:cs typeface="Calibri" panose="020F0502020204030204" pitchFamily="34" charset="0"/>
              </a:rPr>
              <a:t> </a:t>
            </a:r>
            <a:r>
              <a:rPr lang="el-GR" sz="1500" i="1" dirty="0" smtClean="0">
                <a:solidFill>
                  <a:srgbClr val="FEE8B0"/>
                </a:solidFill>
                <a:latin typeface="Cambria" pitchFamily="18" charset="0"/>
                <a:ea typeface="Cambria" pitchFamily="18" charset="0"/>
                <a:cs typeface="Calibri" panose="020F0502020204030204" pitchFamily="34" charset="0"/>
              </a:rPr>
              <a:t>Πως διαχειριζόμαστε τον πλημμυρικό κίνδυνο</a:t>
            </a:r>
            <a:r>
              <a:rPr lang="en-US" sz="1500" i="1" dirty="0" smtClean="0">
                <a:solidFill>
                  <a:srgbClr val="FEE8B0"/>
                </a:solidFill>
                <a:latin typeface="Cambria" pitchFamily="18" charset="0"/>
                <a:ea typeface="Cambria" pitchFamily="18" charset="0"/>
                <a:cs typeface="Calibri" panose="020F0502020204030204" pitchFamily="34" charset="0"/>
              </a:rPr>
              <a:t>; </a:t>
            </a:r>
            <a:r>
              <a:rPr lang="el-GR" sz="1500" i="1" dirty="0" smtClean="0">
                <a:solidFill>
                  <a:srgbClr val="FEE8B0"/>
                </a:solidFill>
                <a:latin typeface="Cambria" pitchFamily="18" charset="0"/>
                <a:ea typeface="Cambria" pitchFamily="18" charset="0"/>
                <a:cs typeface="Calibri" panose="020F0502020204030204" pitchFamily="34" charset="0"/>
              </a:rPr>
              <a:t> Πως σχεδιάζουμε Συστήματα Έγκαιρης Προειδοποίησης Πλημμυρών</a:t>
            </a:r>
            <a:r>
              <a:rPr lang="en-US" sz="1500" i="1" dirty="0" smtClean="0">
                <a:solidFill>
                  <a:srgbClr val="FEE8B0"/>
                </a:solidFill>
                <a:latin typeface="Cambria" pitchFamily="18" charset="0"/>
                <a:ea typeface="Cambria" pitchFamily="18" charset="0"/>
                <a:cs typeface="Calibri" panose="020F0502020204030204" pitchFamily="34" charset="0"/>
              </a:rPr>
              <a:t>;</a:t>
            </a:r>
            <a:endParaRPr lang="el-GR" sz="1500" i="1" dirty="0">
              <a:solidFill>
                <a:srgbClr val="FEE8B0"/>
              </a:solidFill>
              <a:latin typeface="Cambria" pitchFamily="18" charset="0"/>
              <a:ea typeface="Cambria" pitchFamily="18" charset="0"/>
              <a:cs typeface="Calibri" panose="020F0502020204030204" pitchFamily="34" charset="0"/>
            </a:endParaRPr>
          </a:p>
          <a:p>
            <a:pPr marL="173038" lvl="1" indent="-173038">
              <a:lnSpc>
                <a:spcPct val="150000"/>
              </a:lnSpc>
              <a:buClr>
                <a:srgbClr val="FFC000"/>
              </a:buClr>
              <a:defRPr/>
            </a:pPr>
            <a:r>
              <a:rPr lang="el-GR" sz="1800" i="1" dirty="0" smtClean="0">
                <a:solidFill>
                  <a:srgbClr val="FEE8B0"/>
                </a:solidFill>
                <a:latin typeface="Cambria" pitchFamily="18" charset="0"/>
                <a:ea typeface="Cambria" pitchFamily="18" charset="0"/>
                <a:cs typeface="Calibri" panose="020F0502020204030204" pitchFamily="34" charset="0"/>
              </a:rPr>
              <a:t>ΠΟΙΟΤΙΚΗ ΔΙΑΧΕΙΡΙΣΗ </a:t>
            </a:r>
            <a:r>
              <a:rPr lang="el-GR" sz="1800" i="1" dirty="0">
                <a:solidFill>
                  <a:srgbClr val="FEE8B0"/>
                </a:solidFill>
                <a:latin typeface="Cambria" pitchFamily="18" charset="0"/>
                <a:ea typeface="Cambria" pitchFamily="18" charset="0"/>
                <a:cs typeface="Calibri" panose="020F0502020204030204" pitchFamily="34" charset="0"/>
              </a:rPr>
              <a:t>ΝΕΡΟΥ </a:t>
            </a:r>
          </a:p>
          <a:p>
            <a:pPr marL="447358" lvl="2" indent="-173038">
              <a:lnSpc>
                <a:spcPct val="150000"/>
              </a:lnSpc>
              <a:buClr>
                <a:srgbClr val="FFC000"/>
              </a:buClr>
              <a:defRPr/>
            </a:pPr>
            <a:r>
              <a:rPr lang="el-GR" sz="1500" i="1" dirty="0" smtClean="0">
                <a:solidFill>
                  <a:srgbClr val="FEE8B0"/>
                </a:solidFill>
                <a:latin typeface="Cambria" pitchFamily="18" charset="0"/>
                <a:ea typeface="Cambria" pitchFamily="18" charset="0"/>
                <a:cs typeface="Calibri" panose="020F0502020204030204" pitchFamily="34" charset="0"/>
              </a:rPr>
              <a:t>Έχουν </a:t>
            </a:r>
            <a:r>
              <a:rPr lang="el-GR" sz="1500" i="1" dirty="0">
                <a:solidFill>
                  <a:srgbClr val="FEE8B0"/>
                </a:solidFill>
                <a:latin typeface="Cambria" pitchFamily="18" charset="0"/>
                <a:ea typeface="Cambria" pitchFamily="18" charset="0"/>
                <a:cs typeface="Calibri" panose="020F0502020204030204" pitchFamily="34" charset="0"/>
              </a:rPr>
              <a:t>οι διαθέσιμοι υδατικοί πόροι την κατάλληλη ποιότητα για τις προβλεπόμενες χρήσεις ;</a:t>
            </a:r>
          </a:p>
          <a:p>
            <a:pPr marL="447358" lvl="2" indent="-173038">
              <a:lnSpc>
                <a:spcPct val="150000"/>
              </a:lnSpc>
              <a:buClr>
                <a:srgbClr val="FFC000"/>
              </a:buClr>
              <a:defRPr/>
            </a:pPr>
            <a:r>
              <a:rPr lang="el-GR" sz="1500" i="1" dirty="0">
                <a:solidFill>
                  <a:srgbClr val="FEE8B0"/>
                </a:solidFill>
                <a:latin typeface="Cambria" pitchFamily="18" charset="0"/>
                <a:ea typeface="Cambria" pitchFamily="18" charset="0"/>
                <a:cs typeface="Calibri" panose="020F0502020204030204" pitchFamily="34" charset="0"/>
              </a:rPr>
              <a:t>Πως θα προστατέψουμε την ποιότητα των υδάτων</a:t>
            </a:r>
            <a:r>
              <a:rPr lang="en-US" sz="1500" i="1" dirty="0" smtClean="0">
                <a:solidFill>
                  <a:srgbClr val="FEE8B0"/>
                </a:solidFill>
                <a:latin typeface="Cambria" pitchFamily="18" charset="0"/>
                <a:ea typeface="Cambria" pitchFamily="18" charset="0"/>
                <a:cs typeface="Calibri" panose="020F0502020204030204" pitchFamily="34" charset="0"/>
              </a:rPr>
              <a:t>;</a:t>
            </a:r>
            <a:endParaRPr lang="el-GR" sz="1500" i="1" dirty="0" smtClean="0">
              <a:solidFill>
                <a:srgbClr val="FEE8B0"/>
              </a:solidFill>
              <a:latin typeface="Cambria" pitchFamily="18" charset="0"/>
              <a:ea typeface="Cambria" pitchFamily="18" charset="0"/>
              <a:cs typeface="Calibri" panose="020F0502020204030204" pitchFamily="34" charset="0"/>
            </a:endParaRPr>
          </a:p>
          <a:p>
            <a:pPr marL="447358" lvl="2" indent="-173038">
              <a:lnSpc>
                <a:spcPct val="150000"/>
              </a:lnSpc>
              <a:buClr>
                <a:srgbClr val="FFC000"/>
              </a:buClr>
              <a:defRPr/>
            </a:pPr>
            <a:r>
              <a:rPr lang="el-GR" sz="1500" i="1" dirty="0">
                <a:solidFill>
                  <a:srgbClr val="FEE8B0"/>
                </a:solidFill>
                <a:latin typeface="Cambria" pitchFamily="18" charset="0"/>
                <a:ea typeface="Cambria" pitchFamily="18" charset="0"/>
                <a:cs typeface="Calibri" panose="020F0502020204030204" pitchFamily="34" charset="0"/>
              </a:rPr>
              <a:t>Πως θα διαθέσουμε το χρησιμοποιημένο νερό ;</a:t>
            </a:r>
            <a:endParaRPr lang="en-US" sz="1500" i="1" dirty="0">
              <a:solidFill>
                <a:srgbClr val="FEE8B0"/>
              </a:solidFill>
              <a:latin typeface="Cambria" pitchFamily="18" charset="0"/>
              <a:ea typeface="Cambria" pitchFamily="18" charset="0"/>
              <a:cs typeface="Calibri" panose="020F0502020204030204" pitchFamily="34" charset="0"/>
            </a:endParaRPr>
          </a:p>
          <a:p>
            <a:pPr marL="447358" lvl="2" indent="-173038">
              <a:lnSpc>
                <a:spcPct val="150000"/>
              </a:lnSpc>
              <a:buClr>
                <a:srgbClr val="FFC000"/>
              </a:buClr>
              <a:defRPr/>
            </a:pPr>
            <a:endParaRPr lang="el-GR" sz="1500" i="1" dirty="0" smtClean="0">
              <a:solidFill>
                <a:srgbClr val="FEE8B0"/>
              </a:solidFill>
              <a:latin typeface="Cambria" pitchFamily="18" charset="0"/>
              <a:ea typeface="Cambria" pitchFamily="18"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6</a:t>
            </a:fld>
            <a:endParaRPr lang="el-GR" altLang="el-GR"/>
          </a:p>
        </p:txBody>
      </p:sp>
    </p:spTree>
    <p:extLst>
      <p:ext uri="{BB962C8B-B14F-4D97-AF65-F5344CB8AC3E}">
        <p14:creationId xmlns:p14="http://schemas.microsoft.com/office/powerpoint/2010/main" val="135162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7104"/>
            <a:ext cx="9144000" cy="1143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Θαλάσσια, Λιμενικά και Παράκτια Έργα</a:t>
            </a:r>
          </a:p>
        </p:txBody>
      </p:sp>
      <p:sp>
        <p:nvSpPr>
          <p:cNvPr id="7" name="Content Placeholder 2"/>
          <p:cNvSpPr txBox="1">
            <a:spLocks/>
          </p:cNvSpPr>
          <p:nvPr/>
        </p:nvSpPr>
        <p:spPr>
          <a:xfrm>
            <a:off x="467544" y="1340768"/>
            <a:ext cx="8208912" cy="4824536"/>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lvl="1" indent="0">
              <a:lnSpc>
                <a:spcPct val="150000"/>
              </a:lnSpc>
              <a:buNone/>
              <a:defRPr/>
            </a:pPr>
            <a:r>
              <a:rPr lang="el-GR" sz="1800" i="1" dirty="0">
                <a:solidFill>
                  <a:srgbClr val="FFC000"/>
                </a:solidFill>
                <a:latin typeface="Cambria" pitchFamily="18" charset="0"/>
                <a:ea typeface="Cambria" pitchFamily="18" charset="0"/>
                <a:cs typeface="Calibri" panose="020F0502020204030204" pitchFamily="34" charset="0"/>
              </a:rPr>
              <a:t>‘</a:t>
            </a:r>
            <a:r>
              <a:rPr lang="el-GR" sz="1800" i="1" dirty="0" err="1">
                <a:solidFill>
                  <a:srgbClr val="FFC000"/>
                </a:solidFill>
                <a:latin typeface="Cambria" pitchFamily="18" charset="0"/>
                <a:ea typeface="Cambria" pitchFamily="18" charset="0"/>
                <a:cs typeface="Calibri" panose="020F0502020204030204" pitchFamily="34" charset="0"/>
              </a:rPr>
              <a:t>Εργα</a:t>
            </a:r>
            <a:r>
              <a:rPr lang="el-GR" sz="1800" i="1" dirty="0">
                <a:solidFill>
                  <a:srgbClr val="FFC000"/>
                </a:solidFill>
                <a:latin typeface="Cambria" pitchFamily="18" charset="0"/>
                <a:ea typeface="Cambria" pitchFamily="18" charset="0"/>
                <a:cs typeface="Calibri" panose="020F0502020204030204" pitchFamily="34" charset="0"/>
              </a:rPr>
              <a:t> ανοικτής Θάλασσας</a:t>
            </a:r>
          </a:p>
          <a:p>
            <a:pPr marL="173038" lvl="1" indent="-173038">
              <a:lnSpc>
                <a:spcPct val="150000"/>
              </a:lnSpc>
              <a:buClr>
                <a:srgbClr val="FFC000"/>
              </a:buClr>
              <a:defRPr/>
            </a:pPr>
            <a:r>
              <a:rPr lang="el-GR" sz="1800" i="1" dirty="0">
                <a:solidFill>
                  <a:srgbClr val="FEE8B0"/>
                </a:solidFill>
                <a:latin typeface="Cambria" pitchFamily="18" charset="0"/>
                <a:ea typeface="Cambria" pitchFamily="18" charset="0"/>
                <a:cs typeface="Calibri" panose="020F0502020204030204" pitchFamily="34" charset="0"/>
              </a:rPr>
              <a:t>Αφορούν σε έργα μακριά από την ακτή, </a:t>
            </a:r>
            <a:r>
              <a:rPr lang="el-GR" sz="1800" i="1" dirty="0" err="1">
                <a:solidFill>
                  <a:srgbClr val="FEE8B0"/>
                </a:solidFill>
                <a:latin typeface="Cambria" pitchFamily="18" charset="0"/>
                <a:ea typeface="Cambria" pitchFamily="18" charset="0"/>
                <a:cs typeface="Calibri" panose="020F0502020204030204" pitchFamily="34" charset="0"/>
              </a:rPr>
              <a:t>π.χ</a:t>
            </a:r>
            <a:r>
              <a:rPr lang="el-GR" sz="1800" i="1" dirty="0">
                <a:solidFill>
                  <a:srgbClr val="FEE8B0"/>
                </a:solidFill>
                <a:latin typeface="Cambria" pitchFamily="18" charset="0"/>
                <a:ea typeface="Cambria" pitchFamily="18" charset="0"/>
                <a:cs typeface="Calibri" panose="020F0502020204030204" pitchFamily="34" charset="0"/>
              </a:rPr>
              <a:t> εξέδρες πετρελαίου, υποθαλάσσιοι αγωγοί</a:t>
            </a:r>
          </a:p>
          <a:p>
            <a:pPr marL="0" lvl="1" indent="0">
              <a:lnSpc>
                <a:spcPct val="150000"/>
              </a:lnSpc>
              <a:buNone/>
              <a:defRPr/>
            </a:pPr>
            <a:r>
              <a:rPr lang="el-GR" sz="1800" i="1" dirty="0">
                <a:solidFill>
                  <a:srgbClr val="FFC000"/>
                </a:solidFill>
                <a:latin typeface="Cambria" pitchFamily="18" charset="0"/>
                <a:ea typeface="Cambria" pitchFamily="18" charset="0"/>
                <a:cs typeface="Calibri" panose="020F0502020204030204" pitchFamily="34" charset="0"/>
              </a:rPr>
              <a:t>Παράκτια έργα</a:t>
            </a:r>
          </a:p>
          <a:p>
            <a:pPr marL="285750" lvl="1" indent="-285750">
              <a:lnSpc>
                <a:spcPct val="150000"/>
              </a:lnSpc>
              <a:buClr>
                <a:srgbClr val="FFC000"/>
              </a:buClr>
              <a:defRPr/>
            </a:pPr>
            <a:r>
              <a:rPr lang="el-GR" sz="1800" i="1" dirty="0">
                <a:solidFill>
                  <a:srgbClr val="FEE8B0"/>
                </a:solidFill>
                <a:latin typeface="Cambria" pitchFamily="18" charset="0"/>
                <a:ea typeface="Cambria" pitchFamily="18" charset="0"/>
                <a:cs typeface="Calibri" panose="020F0502020204030204" pitchFamily="34" charset="0"/>
              </a:rPr>
              <a:t>Έργα προστασίας της ακτής από διάβρωση</a:t>
            </a:r>
          </a:p>
          <a:p>
            <a:pPr marL="0" lvl="1" indent="0">
              <a:lnSpc>
                <a:spcPct val="150000"/>
              </a:lnSpc>
              <a:buNone/>
              <a:defRPr/>
            </a:pPr>
            <a:r>
              <a:rPr lang="el-GR" sz="1800" i="1" dirty="0">
                <a:solidFill>
                  <a:srgbClr val="FFC000"/>
                </a:solidFill>
                <a:latin typeface="Cambria" pitchFamily="18" charset="0"/>
                <a:ea typeface="Cambria" pitchFamily="18" charset="0"/>
                <a:cs typeface="Calibri" panose="020F0502020204030204" pitchFamily="34" charset="0"/>
              </a:rPr>
              <a:t>Λιμενικά έργα</a:t>
            </a:r>
          </a:p>
          <a:p>
            <a:pPr marL="173038" lvl="1" indent="-173038">
              <a:lnSpc>
                <a:spcPct val="150000"/>
              </a:lnSpc>
              <a:buClr>
                <a:srgbClr val="FFC000"/>
              </a:buClr>
              <a:defRPr/>
            </a:pPr>
            <a:r>
              <a:rPr lang="el-GR" sz="1800" i="1" dirty="0">
                <a:solidFill>
                  <a:srgbClr val="FEE8B0"/>
                </a:solidFill>
                <a:latin typeface="Cambria" pitchFamily="18" charset="0"/>
                <a:ea typeface="Cambria" pitchFamily="18" charset="0"/>
                <a:cs typeface="Calibri" panose="020F0502020204030204" pitchFamily="34" charset="0"/>
              </a:rPr>
              <a:t>Συγκοινωνιακός κόμβος φορτοεκφόρτωσης εμπορευμάτων και επιβατών</a:t>
            </a:r>
          </a:p>
          <a:p>
            <a:pPr marL="173038" lvl="1" indent="-173038">
              <a:lnSpc>
                <a:spcPct val="150000"/>
              </a:lnSpc>
              <a:buClr>
                <a:srgbClr val="FFC000"/>
              </a:buClr>
              <a:defRPr/>
            </a:pPr>
            <a:r>
              <a:rPr lang="el-GR" sz="1800" i="1" dirty="0">
                <a:solidFill>
                  <a:srgbClr val="FEE8B0"/>
                </a:solidFill>
                <a:latin typeface="Cambria" pitchFamily="18" charset="0"/>
                <a:ea typeface="Cambria" pitchFamily="18" charset="0"/>
                <a:cs typeface="Calibri" panose="020F0502020204030204" pitchFamily="34" charset="0"/>
              </a:rPr>
              <a:t>Καταφύγια προστασίας σκαφών</a:t>
            </a:r>
          </a:p>
          <a:p>
            <a:pPr marL="173038" lvl="1" indent="-173038">
              <a:lnSpc>
                <a:spcPct val="150000"/>
              </a:lnSpc>
              <a:buClr>
                <a:srgbClr val="FFC000"/>
              </a:buClr>
              <a:defRPr/>
            </a:pPr>
            <a:r>
              <a:rPr lang="el-GR" sz="1800" i="1" dirty="0">
                <a:solidFill>
                  <a:srgbClr val="FEE8B0"/>
                </a:solidFill>
                <a:latin typeface="Cambria" pitchFamily="18" charset="0"/>
                <a:ea typeface="Cambria" pitchFamily="18" charset="0"/>
                <a:cs typeface="Calibri" panose="020F0502020204030204" pitchFamily="34" charset="0"/>
              </a:rPr>
              <a:t>Τουριστκοί λιμένες (Μαρίνες)</a:t>
            </a:r>
          </a:p>
          <a:p>
            <a:pPr marL="173038" lvl="1" indent="-173038">
              <a:lnSpc>
                <a:spcPct val="150000"/>
              </a:lnSpc>
              <a:buClr>
                <a:srgbClr val="FFC000"/>
              </a:buClr>
              <a:defRPr/>
            </a:pPr>
            <a:r>
              <a:rPr lang="el-GR" sz="1800" i="1" dirty="0">
                <a:solidFill>
                  <a:srgbClr val="FEE8B0"/>
                </a:solidFill>
                <a:latin typeface="Cambria" pitchFamily="18" charset="0"/>
                <a:ea typeface="Cambria" pitchFamily="18" charset="0"/>
                <a:cs typeface="Calibri" panose="020F0502020204030204" pitchFamily="34" charset="0"/>
              </a:rPr>
              <a:t>Υποθαλάσσιοι αγωγοί και καλώδια </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7</a:t>
            </a:fld>
            <a:endParaRPr lang="el-GR" altLang="el-GR"/>
          </a:p>
        </p:txBody>
      </p:sp>
    </p:spTree>
    <p:extLst>
      <p:ext uri="{BB962C8B-B14F-4D97-AF65-F5344CB8AC3E}">
        <p14:creationId xmlns:p14="http://schemas.microsoft.com/office/powerpoint/2010/main" val="283295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006"/>
          <p:cNvPicPr>
            <a:picLocks noChangeAspect="1" noChangeArrowheads="1"/>
          </p:cNvPicPr>
          <p:nvPr/>
        </p:nvPicPr>
        <p:blipFill>
          <a:blip r:embed="rId2" cstate="print"/>
          <a:srcRect/>
          <a:stretch>
            <a:fillRect/>
          </a:stretch>
        </p:blipFill>
        <p:spPr bwMode="auto">
          <a:xfrm>
            <a:off x="260349" y="4159246"/>
            <a:ext cx="3246563" cy="2363955"/>
          </a:xfrm>
          <a:prstGeom prst="rect">
            <a:avLst/>
          </a:prstGeom>
          <a:noFill/>
          <a:ln w="9525">
            <a:noFill/>
            <a:miter lim="800000"/>
            <a:headEnd/>
            <a:tailEnd/>
          </a:ln>
        </p:spPr>
      </p:pic>
      <p:sp>
        <p:nvSpPr>
          <p:cNvPr id="2" name="Τίτλος 1"/>
          <p:cNvSpPr>
            <a:spLocks noGrp="1"/>
          </p:cNvSpPr>
          <p:nvPr>
            <p:ph type="title"/>
          </p:nvPr>
        </p:nvSpPr>
        <p:spPr>
          <a:xfrm>
            <a:off x="467544" y="116632"/>
            <a:ext cx="7704856" cy="676971"/>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Θαλάσσια, Λιμενικά και Παράκτια Έργα</a:t>
            </a:r>
          </a:p>
        </p:txBody>
      </p:sp>
      <p:pic>
        <p:nvPicPr>
          <p:cNvPr id="10" name="Picture 5" descr="018"/>
          <p:cNvPicPr>
            <a:picLocks noChangeAspect="1" noChangeArrowheads="1"/>
          </p:cNvPicPr>
          <p:nvPr/>
        </p:nvPicPr>
        <p:blipFill rotWithShape="1">
          <a:blip r:embed="rId3" cstate="print"/>
          <a:srcRect r="2608"/>
          <a:stretch/>
        </p:blipFill>
        <p:spPr bwMode="auto">
          <a:xfrm>
            <a:off x="4372451" y="4572540"/>
            <a:ext cx="3361830" cy="2277604"/>
          </a:xfrm>
          <a:prstGeom prst="rect">
            <a:avLst/>
          </a:prstGeom>
          <a:noFill/>
          <a:ln w="9525">
            <a:noFill/>
            <a:miter lim="800000"/>
            <a:headEnd/>
            <a:tailEnd/>
          </a:ln>
        </p:spPr>
      </p:pic>
      <p:pic>
        <p:nvPicPr>
          <p:cNvPr id="6" name="Picture 2" descr="001"/>
          <p:cNvPicPr>
            <a:picLocks noChangeAspect="1" noChangeArrowheads="1"/>
          </p:cNvPicPr>
          <p:nvPr/>
        </p:nvPicPr>
        <p:blipFill rotWithShape="1">
          <a:blip r:embed="rId4" cstate="print"/>
          <a:srcRect r="-2750"/>
          <a:stretch/>
        </p:blipFill>
        <p:spPr bwMode="auto">
          <a:xfrm>
            <a:off x="275275" y="787815"/>
            <a:ext cx="3272803" cy="2106330"/>
          </a:xfrm>
          <a:prstGeom prst="rect">
            <a:avLst/>
          </a:prstGeom>
          <a:noFill/>
          <a:ln w="9525">
            <a:noFill/>
            <a:miter lim="800000"/>
            <a:headEnd/>
            <a:tailEnd/>
          </a:ln>
        </p:spPr>
      </p:pic>
      <p:pic>
        <p:nvPicPr>
          <p:cNvPr id="7" name="Picture 6">
            <a:extLst>
              <a:ext uri="{FF2B5EF4-FFF2-40B4-BE49-F238E27FC236}">
                <a16:creationId xmlns:a16="http://schemas.microsoft.com/office/drawing/2014/main" xmlns="" id="{CA366579-F38C-4B27-9A25-2183BD990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5059" y="2755487"/>
            <a:ext cx="2753867" cy="2065400"/>
          </a:xfrm>
          <a:prstGeom prst="rect">
            <a:avLst/>
          </a:prstGeom>
        </p:spPr>
      </p:pic>
      <p:pic>
        <p:nvPicPr>
          <p:cNvPr id="12" name="Picture 11">
            <a:extLst>
              <a:ext uri="{FF2B5EF4-FFF2-40B4-BE49-F238E27FC236}">
                <a16:creationId xmlns:a16="http://schemas.microsoft.com/office/drawing/2014/main" xmlns="" id="{795BDEB5-09F4-49C6-B6BE-CF238E0D9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4313" y="2904780"/>
            <a:ext cx="2874161" cy="1916107"/>
          </a:xfrm>
          <a:prstGeom prst="rect">
            <a:avLst/>
          </a:prstGeom>
        </p:spPr>
      </p:pic>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8</a:t>
            </a:fld>
            <a:endParaRPr lang="el-GR" altLang="el-GR"/>
          </a:p>
        </p:txBody>
      </p:sp>
      <p:pic>
        <p:nvPicPr>
          <p:cNvPr id="11" name="Picture 10"/>
          <p:cNvPicPr>
            <a:picLocks noChangeAspect="1"/>
          </p:cNvPicPr>
          <p:nvPr/>
        </p:nvPicPr>
        <p:blipFill rotWithShape="1">
          <a:blip r:embed="rId7"/>
          <a:srcRect l="21665" t="21112"/>
          <a:stretch/>
        </p:blipFill>
        <p:spPr bwMode="auto">
          <a:xfrm>
            <a:off x="3728921" y="1130388"/>
            <a:ext cx="3029332" cy="1959672"/>
          </a:xfrm>
          <a:prstGeom prst="rect">
            <a:avLst/>
          </a:prstGeom>
          <a:ln>
            <a:noFill/>
          </a:ln>
          <a:extLst>
            <a:ext uri="{53640926-AAD7-44D8-BBD7-CCE9431645EC}">
              <a14:shadowObscured xmlns:a14="http://schemas.microsoft.com/office/drawing/2010/main"/>
            </a:ext>
          </a:extLst>
        </p:spPr>
      </p:pic>
      <p:pic>
        <p:nvPicPr>
          <p:cNvPr id="8" name="Picture 3" descr="005"/>
          <p:cNvPicPr>
            <a:picLocks noChangeAspect="1" noChangeArrowheads="1"/>
          </p:cNvPicPr>
          <p:nvPr/>
        </p:nvPicPr>
        <p:blipFill rotWithShape="1">
          <a:blip r:embed="rId8" cstate="print"/>
          <a:srcRect t="5303"/>
          <a:stretch/>
        </p:blipFill>
        <p:spPr bwMode="auto">
          <a:xfrm>
            <a:off x="6434627" y="787815"/>
            <a:ext cx="2449177" cy="1509331"/>
          </a:xfrm>
          <a:prstGeom prst="rect">
            <a:avLst/>
          </a:prstGeom>
          <a:noFill/>
          <a:ln w="9525">
            <a:noFill/>
            <a:miter lim="800000"/>
            <a:headEnd/>
            <a:tailEnd/>
          </a:ln>
        </p:spPr>
      </p:pic>
    </p:spTree>
    <p:extLst>
      <p:ext uri="{BB962C8B-B14F-4D97-AF65-F5344CB8AC3E}">
        <p14:creationId xmlns:p14="http://schemas.microsoft.com/office/powerpoint/2010/main" val="218658776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85800"/>
            <a:ext cx="9144000" cy="962000"/>
          </a:xfrm>
        </p:spPr>
        <p:txBody>
          <a:bodyPr anchor="b">
            <a:noAutofit/>
          </a:bodyPr>
          <a:lstStyle/>
          <a:p>
            <a:pPr algn="ctr"/>
            <a:r>
              <a:rPr lang="el-GR" sz="3200" dirty="0">
                <a:solidFill>
                  <a:schemeClr val="accent3">
                    <a:lumMod val="60000"/>
                    <a:lumOff val="40000"/>
                  </a:schemeClr>
                </a:solidFill>
                <a:latin typeface="Cambria" pitchFamily="18" charset="0"/>
                <a:ea typeface="Cambria" pitchFamily="18" charset="0"/>
                <a:cs typeface="Calibri" panose="020F0502020204030204" pitchFamily="34" charset="0"/>
              </a:rPr>
              <a:t>Υδραυλικά έργα</a:t>
            </a:r>
          </a:p>
        </p:txBody>
      </p:sp>
      <p:sp>
        <p:nvSpPr>
          <p:cNvPr id="11" name="Rectangle 3"/>
          <p:cNvSpPr txBox="1">
            <a:spLocks noChangeArrowheads="1"/>
          </p:cNvSpPr>
          <p:nvPr/>
        </p:nvSpPr>
        <p:spPr>
          <a:xfrm>
            <a:off x="457200" y="1773238"/>
            <a:ext cx="8229600" cy="4352925"/>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buClr>
                <a:srgbClr val="FFC000"/>
              </a:buClr>
              <a:defRPr/>
            </a:pPr>
            <a:r>
              <a:rPr lang="el-GR" altLang="el-GR" sz="2000" dirty="0">
                <a:solidFill>
                  <a:srgbClr val="FEE8B0"/>
                </a:solidFill>
                <a:latin typeface="Cambria" panose="02040503050406030204" pitchFamily="18" charset="0"/>
                <a:ea typeface="Cambria" panose="02040503050406030204" pitchFamily="18" charset="0"/>
                <a:cs typeface="Calibri" panose="020F0502020204030204" pitchFamily="34" charset="0"/>
              </a:rPr>
              <a:t>Φράγματα, ταμιευτήρες, υπερχειλιστές</a:t>
            </a:r>
          </a:p>
          <a:p>
            <a:pPr>
              <a:spcBef>
                <a:spcPts val="1200"/>
              </a:spcBef>
              <a:buClr>
                <a:srgbClr val="FFC000"/>
              </a:buClr>
              <a:defRPr/>
            </a:pPr>
            <a:r>
              <a:rPr lang="el-GR" altLang="el-GR" sz="2000" dirty="0">
                <a:solidFill>
                  <a:srgbClr val="FEE8B0"/>
                </a:solidFill>
                <a:latin typeface="Cambria" panose="02040503050406030204" pitchFamily="18" charset="0"/>
                <a:ea typeface="Cambria" panose="02040503050406030204" pitchFamily="18" charset="0"/>
                <a:cs typeface="Calibri" panose="020F0502020204030204" pitchFamily="34" charset="0"/>
              </a:rPr>
              <a:t>Έργα ύδρευσης, αντλιοστάσια, αγωγοί μεταφοράς, δίκτυα διανομής</a:t>
            </a:r>
          </a:p>
          <a:p>
            <a:pPr>
              <a:spcBef>
                <a:spcPts val="1200"/>
              </a:spcBef>
              <a:buClr>
                <a:srgbClr val="FFC000"/>
              </a:buClr>
              <a:defRPr/>
            </a:pPr>
            <a:r>
              <a:rPr lang="el-GR" altLang="el-GR" sz="2000" dirty="0">
                <a:solidFill>
                  <a:srgbClr val="FEE8B0"/>
                </a:solidFill>
                <a:latin typeface="Cambria" panose="02040503050406030204" pitchFamily="18" charset="0"/>
                <a:ea typeface="Cambria" panose="02040503050406030204" pitchFamily="18" charset="0"/>
                <a:cs typeface="Calibri" panose="020F0502020204030204" pitchFamily="34" charset="0"/>
              </a:rPr>
              <a:t>Αρδευτικά, κανάλια, αποστραγγιστικά δίκτυα</a:t>
            </a:r>
          </a:p>
          <a:p>
            <a:pPr>
              <a:spcBef>
                <a:spcPts val="1200"/>
              </a:spcBef>
              <a:buClr>
                <a:srgbClr val="FFC000"/>
              </a:buClr>
              <a:defRPr/>
            </a:pPr>
            <a:r>
              <a:rPr lang="el-GR" altLang="el-GR" sz="2000" dirty="0">
                <a:solidFill>
                  <a:srgbClr val="FEE8B0"/>
                </a:solidFill>
                <a:latin typeface="Cambria" panose="02040503050406030204" pitchFamily="18" charset="0"/>
                <a:ea typeface="Cambria" panose="02040503050406030204" pitchFamily="18" charset="0"/>
                <a:cs typeface="Calibri" panose="020F0502020204030204" pitchFamily="34" charset="0"/>
              </a:rPr>
              <a:t>Αντιπλημμυρικά, αναχώματα, διευθετήσεις ρευμάτων, έργα αποστράγγισης</a:t>
            </a:r>
          </a:p>
        </p:txBody>
      </p:sp>
      <p:sp>
        <p:nvSpPr>
          <p:cNvPr id="3" name="Slide Number Placeholder 2"/>
          <p:cNvSpPr>
            <a:spLocks noGrp="1"/>
          </p:cNvSpPr>
          <p:nvPr>
            <p:ph type="sldNum" sz="quarter" idx="12"/>
          </p:nvPr>
        </p:nvSpPr>
        <p:spPr/>
        <p:txBody>
          <a:bodyPr/>
          <a:lstStyle/>
          <a:p>
            <a:pPr>
              <a:defRPr/>
            </a:pPr>
            <a:fld id="{1255E05E-034E-4BC5-8C5A-EE6138FCADF6}" type="slidenum">
              <a:rPr lang="el-GR" altLang="el-GR" smtClean="0"/>
              <a:pPr>
                <a:defRPr/>
              </a:pPr>
              <a:t>9</a:t>
            </a:fld>
            <a:endParaRPr lang="el-GR" altLang="el-GR"/>
          </a:p>
        </p:txBody>
      </p:sp>
    </p:spTree>
    <p:extLst>
      <p:ext uri="{BB962C8B-B14F-4D97-AF65-F5344CB8AC3E}">
        <p14:creationId xmlns:p14="http://schemas.microsoft.com/office/powerpoint/2010/main" val="22441642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cientific">
      <a:majorFont>
        <a:latin typeface="Palatino Linotype"/>
        <a:ea typeface=""/>
        <a:cs typeface=""/>
      </a:majorFont>
      <a:minorFont>
        <a:latin typeface="Palatino Linotype"/>
        <a:ea typeface=""/>
        <a:cs typeface=""/>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1638</TotalTime>
  <Words>1173</Words>
  <Application>Microsoft Office PowerPoint</Application>
  <PresentationFormat>On-screen Show (4:3)</PresentationFormat>
  <Paragraphs>283</Paragraphs>
  <Slides>33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Cambria</vt:lpstr>
      <vt:lpstr>Palatino Linotype</vt:lpstr>
      <vt:lpstr>Tahoma</vt:lpstr>
      <vt:lpstr>Times New Roman</vt:lpstr>
      <vt:lpstr>Wingdings</vt:lpstr>
      <vt:lpstr>Wingdings 2</vt:lpstr>
      <vt:lpstr>Ροή</vt:lpstr>
      <vt:lpstr>Ενημέρωση φοιτητών μας για τις κατευθύνσεις   Ακαδημαϊκό Έτος 2023 – 2024  12 Μαΐου 2023</vt:lpstr>
      <vt:lpstr>Ειδικότητες Πολιτικών Μηχανικών</vt:lpstr>
      <vt:lpstr>Γνωστικό αντικείμενο Τομέα</vt:lpstr>
      <vt:lpstr>Κτιριακές εγκαταστάσεις</vt:lpstr>
      <vt:lpstr>Επιστημονικές περιοχές</vt:lpstr>
      <vt:lpstr>Διαχείριση Υδατικών Πόρων &amp; Περιβάλλοντος</vt:lpstr>
      <vt:lpstr>Θαλάσσια, Λιμενικά και Παράκτια Έργα</vt:lpstr>
      <vt:lpstr>Θαλάσσια, Λιμενικά και Παράκτια Έργα</vt:lpstr>
      <vt:lpstr>Υδραυλικά έργα</vt:lpstr>
      <vt:lpstr>Φράγματα – Υδροηλεκτρικά Έργα</vt:lpstr>
      <vt:lpstr>Περιβαλλοντικά – Υδραυλικά Έργα:  1. Εγκαταστάσεις επεξεργασίας λυμάτων</vt:lpstr>
      <vt:lpstr>PowerPoint Presentation</vt:lpstr>
      <vt:lpstr>Περιβαλλοντικά Έργα:  3. Χώρος Υγειονομικής Ταφής Απορριμμάτων-Υπολειμμάτων</vt:lpstr>
      <vt:lpstr>Έρευνα και εκπαίδευση: Φοιτητικές ανακοινώσεις σε διεθνή συνέδρια</vt:lpstr>
      <vt:lpstr>Οργάνωση Διεθνών Επιστημονικών Συνεδρίων </vt:lpstr>
      <vt:lpstr>Οργάνωση Διεθνών Επιστημονικών Συνεδρίων </vt:lpstr>
      <vt:lpstr>Παραδείγματα χρηματοδοτούμενης έρευνας: Ολυμπιακές εγκαταστάσεις</vt:lpstr>
      <vt:lpstr>Παραδείγματα χρηματοδοτούμενης έρευνας: Αερολιμένας «Μακεδονία»</vt:lpstr>
      <vt:lpstr>Παραδείγματα χρηματοδοτούμενης έρευνας: «Ολοκληρωμένη Διαχείριση Παράκτιας Ζώνης Δήμου Θηβαίων»</vt:lpstr>
      <vt:lpstr>Παραδείγματα χρηματοδοτούμενης έρευνας: Πρόβλεψη κυματικής διαταραχής</vt:lpstr>
      <vt:lpstr>Παραδείγματα χρηματοδοτούμενης έρευνας: Σύστημα Έγκαιρης Πρόγνωσης Παράκτιας Πλημμύρας</vt:lpstr>
      <vt:lpstr>Σύγχρονες μέθοδοι παρακολούθησης και αποκατάστασης λιμενικών έργων:</vt:lpstr>
      <vt:lpstr>Εξασθενές χρώμιο στο υπόγειο νερό της λεκάνης του Ασωπού</vt:lpstr>
      <vt:lpstr>Έρευνα (και εφαρμογή) για την υδροδότηση της Αθήνας (στρατηγικοί κανόνες λειτουργίας, υποστήριξη λειτουργίας σε πραγματικό χρόνο, κοστολόγηση υποδομών)</vt:lpstr>
      <vt:lpstr>PowerPoint Presentation</vt:lpstr>
      <vt:lpstr>Υπηρεσίες στην κοινωνία:  Παροχή ελεύθερων δεδομένων και πληροφοριών</vt:lpstr>
      <vt:lpstr>CLIMPACT (https://climpact.gr/main/)</vt:lpstr>
      <vt:lpstr>Χρηματοδοτούμενη έρευνα</vt:lpstr>
      <vt:lpstr>Μαθήματα κορμού της Σχολής Πολιτικών Μηχανικών του TΥΠΠΕΡ</vt:lpstr>
      <vt:lpstr>Μαθήματα της κατεύθυνσης Υδραυλικού Μηχανικού του TΥΠΠΕΡ </vt:lpstr>
      <vt:lpstr>PowerPoint Presentation</vt:lpstr>
      <vt:lpstr>Ελάτε να μας γνωρίσετε!</vt:lpstr>
      <vt:lpstr>   Καλή συνέχεια  στις σπουδές σας!  &amp; μην ξεχνάτε   1. Ενημερωνόμαστε καλά. 2. Αποφασίζουμε τι ΜΑΣ ΑΡΕΣΕΙ. 3. Ασχολούμαστε με αυτό και το απολαμβάνουμε!</vt:lpstr>
    </vt:vector>
  </TitlesOfParts>
  <Company>Environmental Engineers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 ΜΕΤΣΟΒΙΟ ΠΟΛΥΤΕΧΝΕΙΟ  Σχολή Πολιτικών Μηχανικών  Τομέας Υδατικών Πόρων Υδραυλικών και Θαλασσίων Έργων</dc:title>
  <dc:creator>Alexandra Katsiri</dc:creator>
  <cp:lastModifiedBy>Microsoft account</cp:lastModifiedBy>
  <cp:revision>114</cp:revision>
  <dcterms:created xsi:type="dcterms:W3CDTF">2005-10-10T14:12:26Z</dcterms:created>
  <dcterms:modified xsi:type="dcterms:W3CDTF">2023-05-12T10:28:41Z</dcterms:modified>
</cp:coreProperties>
</file>